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4"/>
  </p:sldMasterIdLst>
  <p:notesMasterIdLst>
    <p:notesMasterId r:id="rId16"/>
  </p:notesMasterIdLst>
  <p:sldIdLst>
    <p:sldId id="297" r:id="rId5"/>
    <p:sldId id="298" r:id="rId6"/>
    <p:sldId id="299" r:id="rId7"/>
    <p:sldId id="302" r:id="rId8"/>
    <p:sldId id="303" r:id="rId9"/>
    <p:sldId id="304" r:id="rId10"/>
    <p:sldId id="311" r:id="rId11"/>
    <p:sldId id="310" r:id="rId12"/>
    <p:sldId id="309" r:id="rId13"/>
    <p:sldId id="308" r:id="rId14"/>
    <p:sldId id="30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37B"/>
    <a:srgbClr val="8B23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86" autoAdjust="0"/>
    <p:restoredTop sz="94588"/>
  </p:normalViewPr>
  <p:slideViewPr>
    <p:cSldViewPr snapToGrid="0">
      <p:cViewPr varScale="1">
        <p:scale>
          <a:sx n="107" d="100"/>
          <a:sy n="107" d="100"/>
        </p:scale>
        <p:origin x="504" y="168"/>
      </p:cViewPr>
      <p:guideLst/>
    </p:cSldViewPr>
  </p:slideViewPr>
  <p:outlineViewPr>
    <p:cViewPr>
      <p:scale>
        <a:sx n="33" d="100"/>
        <a:sy n="33" d="100"/>
      </p:scale>
      <p:origin x="0" y="-1668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33" d="100"/>
          <a:sy n="133" d="100"/>
        </p:scale>
        <p:origin x="2912" y="1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E76063-4F6C-46A2-93F4-CE5DA0C70E0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892EAB0-46F5-4B42-AFE7-92BAA70A898C}">
      <dgm:prSet/>
      <dgm:spPr/>
      <dgm:t>
        <a:bodyPr/>
        <a:lstStyle/>
        <a:p>
          <a:r>
            <a:rPr lang="en-US" dirty="0"/>
            <a:t>“</a:t>
          </a:r>
          <a:r>
            <a:rPr lang="en-US" i="1" dirty="0"/>
            <a:t>overstated</a:t>
          </a:r>
          <a:r>
            <a:rPr lang="en-US" dirty="0"/>
            <a:t> the magnitude of aggregate gains from trade deals” and “</a:t>
          </a:r>
          <a:r>
            <a:rPr lang="en-US" i="1" dirty="0"/>
            <a:t>minimized</a:t>
          </a:r>
          <a:r>
            <a:rPr lang="en-US" dirty="0"/>
            <a:t> distributional concerns” </a:t>
          </a:r>
        </a:p>
      </dgm:t>
    </dgm:pt>
    <dgm:pt modelId="{7D791D48-63A2-4BC1-8432-CAC0580831A0}" type="parTrans" cxnId="{87E16FDD-0CBB-418F-AF38-A6B6EC9CA2F7}">
      <dgm:prSet/>
      <dgm:spPr/>
      <dgm:t>
        <a:bodyPr/>
        <a:lstStyle/>
        <a:p>
          <a:endParaRPr lang="en-US"/>
        </a:p>
      </dgm:t>
    </dgm:pt>
    <dgm:pt modelId="{44CF8C79-D21A-4699-953F-1F2FA88B5C8E}" type="sibTrans" cxnId="{87E16FDD-0CBB-418F-AF38-A6B6EC9CA2F7}">
      <dgm:prSet/>
      <dgm:spPr/>
      <dgm:t>
        <a:bodyPr/>
        <a:lstStyle/>
        <a:p>
          <a:endParaRPr lang="en-US"/>
        </a:p>
      </dgm:t>
    </dgm:pt>
    <dgm:pt modelId="{C0BDF7AC-82D2-4997-A279-22DB11CB3A7F}">
      <dgm:prSet/>
      <dgm:spPr/>
      <dgm:t>
        <a:bodyPr/>
        <a:lstStyle/>
        <a:p>
          <a:r>
            <a:rPr lang="en-US" dirty="0"/>
            <a:t>“</a:t>
          </a:r>
          <a:r>
            <a:rPr lang="en-US" i="1" dirty="0"/>
            <a:t>endorsed the propaganda</a:t>
          </a:r>
          <a:r>
            <a:rPr lang="en-US" dirty="0"/>
            <a:t>”</a:t>
          </a:r>
        </a:p>
      </dgm:t>
    </dgm:pt>
    <dgm:pt modelId="{A8AB623B-164A-4E03-A047-0F7F55F82B4D}" type="parTrans" cxnId="{94B825BE-7882-4678-9CC9-F1181F9C459F}">
      <dgm:prSet/>
      <dgm:spPr/>
      <dgm:t>
        <a:bodyPr/>
        <a:lstStyle/>
        <a:p>
          <a:endParaRPr lang="en-US"/>
        </a:p>
      </dgm:t>
    </dgm:pt>
    <dgm:pt modelId="{A4983F14-5A98-4EF9-8AD9-5E72CB373325}" type="sibTrans" cxnId="{94B825BE-7882-4678-9CC9-F1181F9C459F}">
      <dgm:prSet/>
      <dgm:spPr/>
      <dgm:t>
        <a:bodyPr/>
        <a:lstStyle/>
        <a:p>
          <a:endParaRPr lang="en-US"/>
        </a:p>
      </dgm:t>
    </dgm:pt>
    <dgm:pt modelId="{0F967A7B-CA10-4B11-A621-9104C70EE077}">
      <dgm:prSet/>
      <dgm:spPr/>
      <dgm:t>
        <a:bodyPr/>
        <a:lstStyle/>
        <a:p>
          <a:r>
            <a:rPr lang="en-US" dirty="0"/>
            <a:t>“</a:t>
          </a:r>
          <a:r>
            <a:rPr lang="en-US" i="1" dirty="0"/>
            <a:t>parrot the wonders</a:t>
          </a:r>
          <a:r>
            <a:rPr lang="en-US" dirty="0"/>
            <a:t> of comparative advantage” </a:t>
          </a:r>
        </a:p>
      </dgm:t>
    </dgm:pt>
    <dgm:pt modelId="{E4F455D5-694F-4130-B23C-488DF3D2FF44}" type="parTrans" cxnId="{A4C606ED-20DE-4E57-8F08-5AA913E875F4}">
      <dgm:prSet/>
      <dgm:spPr/>
      <dgm:t>
        <a:bodyPr/>
        <a:lstStyle/>
        <a:p>
          <a:endParaRPr lang="en-US"/>
        </a:p>
      </dgm:t>
    </dgm:pt>
    <dgm:pt modelId="{2EC797AC-041A-4EEB-BC18-1C0138B5B15F}" type="sibTrans" cxnId="{A4C606ED-20DE-4E57-8F08-5AA913E875F4}">
      <dgm:prSet/>
      <dgm:spPr/>
      <dgm:t>
        <a:bodyPr/>
        <a:lstStyle/>
        <a:p>
          <a:endParaRPr lang="en-US"/>
        </a:p>
      </dgm:t>
    </dgm:pt>
    <dgm:pt modelId="{B47EDB95-BD1C-4A67-9612-46F3EFF13586}">
      <dgm:prSet/>
      <dgm:spPr/>
      <dgm:t>
        <a:bodyPr/>
        <a:lstStyle/>
        <a:p>
          <a:r>
            <a:rPr lang="en-US" dirty="0"/>
            <a:t>demonstrate a “</a:t>
          </a:r>
          <a:r>
            <a:rPr lang="en-US" i="1" dirty="0"/>
            <a:t>reluctance to be honest</a:t>
          </a:r>
          <a:r>
            <a:rPr lang="en-US" dirty="0"/>
            <a:t>”</a:t>
          </a:r>
        </a:p>
      </dgm:t>
    </dgm:pt>
    <dgm:pt modelId="{3DCB3FC0-162C-4CC2-ACB9-9FE81FB80279}" type="parTrans" cxnId="{DC637867-3EB7-4447-A3AF-E75FC3005BAF}">
      <dgm:prSet/>
      <dgm:spPr/>
      <dgm:t>
        <a:bodyPr/>
        <a:lstStyle/>
        <a:p>
          <a:endParaRPr lang="en-US"/>
        </a:p>
      </dgm:t>
    </dgm:pt>
    <dgm:pt modelId="{9A640032-A097-44AA-B23F-DF7A1EF6B929}" type="sibTrans" cxnId="{DC637867-3EB7-4447-A3AF-E75FC3005BAF}">
      <dgm:prSet/>
      <dgm:spPr/>
      <dgm:t>
        <a:bodyPr/>
        <a:lstStyle/>
        <a:p>
          <a:endParaRPr lang="en-US"/>
        </a:p>
      </dgm:t>
    </dgm:pt>
    <dgm:pt modelId="{6F6E5073-2154-45A2-991F-E6595AA0A0AF}">
      <dgm:prSet/>
      <dgm:spPr/>
      <dgm:t>
        <a:bodyPr/>
        <a:lstStyle/>
        <a:p>
          <a:r>
            <a:rPr lang="en-US" dirty="0"/>
            <a:t>“</a:t>
          </a:r>
          <a:r>
            <a:rPr lang="en-US" i="1" dirty="0"/>
            <a:t>fail to provide the full picture</a:t>
          </a:r>
          <a:r>
            <a:rPr lang="en-US" dirty="0"/>
            <a:t>”</a:t>
          </a:r>
        </a:p>
      </dgm:t>
    </dgm:pt>
    <dgm:pt modelId="{C58FE1CA-874A-43CC-A76C-1B5648A114E1}" type="parTrans" cxnId="{6B99DD75-BCC0-4B00-B417-32060AAA5CA2}">
      <dgm:prSet/>
      <dgm:spPr/>
      <dgm:t>
        <a:bodyPr/>
        <a:lstStyle/>
        <a:p>
          <a:endParaRPr lang="en-US"/>
        </a:p>
      </dgm:t>
    </dgm:pt>
    <dgm:pt modelId="{0C573A46-0870-49A8-83D5-14983CAE7765}" type="sibTrans" cxnId="{6B99DD75-BCC0-4B00-B417-32060AAA5CA2}">
      <dgm:prSet/>
      <dgm:spPr/>
      <dgm:t>
        <a:bodyPr/>
        <a:lstStyle/>
        <a:p>
          <a:endParaRPr lang="en-US"/>
        </a:p>
      </dgm:t>
    </dgm:pt>
    <dgm:pt modelId="{175A6BE6-0C49-49CC-85F5-53649398390A}">
      <dgm:prSet/>
      <dgm:spPr/>
      <dgm:t>
        <a:bodyPr/>
        <a:lstStyle/>
        <a:p>
          <a:r>
            <a:rPr lang="en-US" dirty="0"/>
            <a:t>should have “</a:t>
          </a:r>
          <a:r>
            <a:rPr lang="en-US" i="1" dirty="0"/>
            <a:t>been more upfront</a:t>
          </a:r>
          <a:r>
            <a:rPr lang="en-US" dirty="0"/>
            <a:t>”</a:t>
          </a:r>
        </a:p>
      </dgm:t>
    </dgm:pt>
    <dgm:pt modelId="{B37EA00F-3696-4DBA-91C7-3D89074BE4F5}" type="parTrans" cxnId="{5CDF90A7-78BB-4105-947D-7B3E4E619CB4}">
      <dgm:prSet/>
      <dgm:spPr/>
      <dgm:t>
        <a:bodyPr/>
        <a:lstStyle/>
        <a:p>
          <a:endParaRPr lang="en-US"/>
        </a:p>
      </dgm:t>
    </dgm:pt>
    <dgm:pt modelId="{6BF9F45C-18E8-48A3-ACE2-EC36C7D019F9}" type="sibTrans" cxnId="{5CDF90A7-78BB-4105-947D-7B3E4E619CB4}">
      <dgm:prSet/>
      <dgm:spPr/>
      <dgm:t>
        <a:bodyPr/>
        <a:lstStyle/>
        <a:p>
          <a:endParaRPr lang="en-US"/>
        </a:p>
      </dgm:t>
    </dgm:pt>
    <dgm:pt modelId="{2F687122-BE6F-46CD-8C76-B884D8A362DC}">
      <dgm:prSet/>
      <dgm:spPr/>
      <dgm:t>
        <a:bodyPr/>
        <a:lstStyle/>
        <a:p>
          <a:r>
            <a:rPr lang="en-US" dirty="0"/>
            <a:t>“</a:t>
          </a:r>
          <a:r>
            <a:rPr lang="en-US" i="1" dirty="0"/>
            <a:t>shade their arguments</a:t>
          </a:r>
          <a:r>
            <a:rPr lang="en-US" dirty="0"/>
            <a:t>”</a:t>
          </a:r>
        </a:p>
      </dgm:t>
    </dgm:pt>
    <dgm:pt modelId="{E610C753-8BBD-483E-9251-7E32E801AB7F}" type="parTrans" cxnId="{02EAF60F-47DB-4B5E-BC78-F6E9BD47B0A6}">
      <dgm:prSet/>
      <dgm:spPr/>
      <dgm:t>
        <a:bodyPr/>
        <a:lstStyle/>
        <a:p>
          <a:endParaRPr lang="en-US"/>
        </a:p>
      </dgm:t>
    </dgm:pt>
    <dgm:pt modelId="{0C73DD32-960C-4EC3-9187-641FBE9277D8}" type="sibTrans" cxnId="{02EAF60F-47DB-4B5E-BC78-F6E9BD47B0A6}">
      <dgm:prSet/>
      <dgm:spPr/>
      <dgm:t>
        <a:bodyPr/>
        <a:lstStyle/>
        <a:p>
          <a:endParaRPr lang="en-US"/>
        </a:p>
      </dgm:t>
    </dgm:pt>
    <dgm:pt modelId="{9BA6C92F-6D73-4DC1-A763-4866A47B2309}">
      <dgm:prSet/>
      <dgm:spPr/>
      <dgm:t>
        <a:bodyPr/>
        <a:lstStyle/>
        <a:p>
          <a:r>
            <a:rPr lang="en-US" dirty="0"/>
            <a:t>purposely “</a:t>
          </a:r>
          <a:r>
            <a:rPr lang="en-US" i="1" dirty="0"/>
            <a:t>failed to engage</a:t>
          </a:r>
          <a:r>
            <a:rPr lang="en-US" dirty="0"/>
            <a:t> distributive justice issues” </a:t>
          </a:r>
        </a:p>
      </dgm:t>
    </dgm:pt>
    <dgm:pt modelId="{8B36C146-71B3-4F33-A23A-CF42CC8AE776}" type="parTrans" cxnId="{91E8EDEE-58E5-4C99-83FF-C773290ED9E8}">
      <dgm:prSet/>
      <dgm:spPr/>
      <dgm:t>
        <a:bodyPr/>
        <a:lstStyle/>
        <a:p>
          <a:endParaRPr lang="en-US"/>
        </a:p>
      </dgm:t>
    </dgm:pt>
    <dgm:pt modelId="{7FCDA697-008F-4FB9-A066-7E0A6C89F32D}" type="sibTrans" cxnId="{91E8EDEE-58E5-4C99-83FF-C773290ED9E8}">
      <dgm:prSet/>
      <dgm:spPr/>
      <dgm:t>
        <a:bodyPr/>
        <a:lstStyle/>
        <a:p>
          <a:endParaRPr lang="en-US"/>
        </a:p>
      </dgm:t>
    </dgm:pt>
    <dgm:pt modelId="{4187B5D0-126A-4753-9DB0-C8FBC5CD9DEF}">
      <dgm:prSet/>
      <dgm:spPr/>
      <dgm:t>
        <a:bodyPr/>
        <a:lstStyle/>
        <a:p>
          <a:r>
            <a:rPr lang="en-US" dirty="0"/>
            <a:t>worked as “</a:t>
          </a:r>
          <a:r>
            <a:rPr lang="en-US" i="1" dirty="0"/>
            <a:t>academic boosters</a:t>
          </a:r>
          <a:r>
            <a:rPr lang="en-US" dirty="0"/>
            <a:t>” of market fundamentalism</a:t>
          </a:r>
        </a:p>
      </dgm:t>
    </dgm:pt>
    <dgm:pt modelId="{FF95B2F1-641F-490B-993F-8AD9B2FE864C}" type="parTrans" cxnId="{37B5E334-810D-42EA-B071-9B77F6C00EF2}">
      <dgm:prSet/>
      <dgm:spPr/>
      <dgm:t>
        <a:bodyPr/>
        <a:lstStyle/>
        <a:p>
          <a:endParaRPr lang="en-US"/>
        </a:p>
      </dgm:t>
    </dgm:pt>
    <dgm:pt modelId="{4B58C104-368B-446C-B105-84CAB5F65017}" type="sibTrans" cxnId="{37B5E334-810D-42EA-B071-9B77F6C00EF2}">
      <dgm:prSet/>
      <dgm:spPr/>
      <dgm:t>
        <a:bodyPr/>
        <a:lstStyle/>
        <a:p>
          <a:endParaRPr lang="en-US"/>
        </a:p>
      </dgm:t>
    </dgm:pt>
    <dgm:pt modelId="{A3D09508-0148-427E-AA6C-3324AD967F3F}">
      <dgm:prSet/>
      <dgm:spPr/>
      <dgm:t>
        <a:bodyPr/>
        <a:lstStyle/>
        <a:p>
          <a:r>
            <a:rPr lang="en-US"/>
            <a:t>should have presented “</a:t>
          </a:r>
          <a:r>
            <a:rPr lang="en-US" i="1"/>
            <a:t>a more honest narrative</a:t>
          </a:r>
          <a:r>
            <a:rPr lang="en-US"/>
            <a:t>.”</a:t>
          </a:r>
        </a:p>
      </dgm:t>
    </dgm:pt>
    <dgm:pt modelId="{CA998316-D7B4-463B-8D4A-EFA254441B40}" type="parTrans" cxnId="{453969F5-443C-490A-A6FD-B621B2D1C825}">
      <dgm:prSet/>
      <dgm:spPr/>
      <dgm:t>
        <a:bodyPr/>
        <a:lstStyle/>
        <a:p>
          <a:endParaRPr lang="en-US"/>
        </a:p>
      </dgm:t>
    </dgm:pt>
    <dgm:pt modelId="{0DDD8E99-C79D-409F-B60C-7ED5CDFF71E2}" type="sibTrans" cxnId="{453969F5-443C-490A-A6FD-B621B2D1C825}">
      <dgm:prSet/>
      <dgm:spPr/>
      <dgm:t>
        <a:bodyPr/>
        <a:lstStyle/>
        <a:p>
          <a:endParaRPr lang="en-US"/>
        </a:p>
      </dgm:t>
    </dgm:pt>
    <dgm:pt modelId="{3A6C47D3-ADC8-BA4A-AC91-6E6E65F59C43}" type="pres">
      <dgm:prSet presAssocID="{4CE76063-4F6C-46A2-93F4-CE5DA0C70E0F}" presName="vert0" presStyleCnt="0">
        <dgm:presLayoutVars>
          <dgm:dir/>
          <dgm:animOne val="branch"/>
          <dgm:animLvl val="lvl"/>
        </dgm:presLayoutVars>
      </dgm:prSet>
      <dgm:spPr/>
    </dgm:pt>
    <dgm:pt modelId="{B1543D94-12B7-1A4C-93D0-365AD4330C48}" type="pres">
      <dgm:prSet presAssocID="{6892EAB0-46F5-4B42-AFE7-92BAA70A898C}" presName="thickLine" presStyleLbl="alignNode1" presStyleIdx="0" presStyleCnt="10"/>
      <dgm:spPr/>
    </dgm:pt>
    <dgm:pt modelId="{ABB11044-F741-FC47-ABC3-D6474BB764C0}" type="pres">
      <dgm:prSet presAssocID="{6892EAB0-46F5-4B42-AFE7-92BAA70A898C}" presName="horz1" presStyleCnt="0"/>
      <dgm:spPr/>
    </dgm:pt>
    <dgm:pt modelId="{CA9EABE4-3406-8541-8FB4-85E1B75A8ABC}" type="pres">
      <dgm:prSet presAssocID="{6892EAB0-46F5-4B42-AFE7-92BAA70A898C}" presName="tx1" presStyleLbl="revTx" presStyleIdx="0" presStyleCnt="10"/>
      <dgm:spPr/>
    </dgm:pt>
    <dgm:pt modelId="{7647BF78-2028-2941-9C97-7E8598EFFB07}" type="pres">
      <dgm:prSet presAssocID="{6892EAB0-46F5-4B42-AFE7-92BAA70A898C}" presName="vert1" presStyleCnt="0"/>
      <dgm:spPr/>
    </dgm:pt>
    <dgm:pt modelId="{75C1CD4D-A718-EE45-8059-660B2CEAFD96}" type="pres">
      <dgm:prSet presAssocID="{C0BDF7AC-82D2-4997-A279-22DB11CB3A7F}" presName="thickLine" presStyleLbl="alignNode1" presStyleIdx="1" presStyleCnt="10"/>
      <dgm:spPr/>
    </dgm:pt>
    <dgm:pt modelId="{D79B8AF6-C2D2-A748-8D7B-77099D8437EF}" type="pres">
      <dgm:prSet presAssocID="{C0BDF7AC-82D2-4997-A279-22DB11CB3A7F}" presName="horz1" presStyleCnt="0"/>
      <dgm:spPr/>
    </dgm:pt>
    <dgm:pt modelId="{6EEFAE6E-7568-9A46-A554-3A3F6C873D36}" type="pres">
      <dgm:prSet presAssocID="{C0BDF7AC-82D2-4997-A279-22DB11CB3A7F}" presName="tx1" presStyleLbl="revTx" presStyleIdx="1" presStyleCnt="10"/>
      <dgm:spPr/>
    </dgm:pt>
    <dgm:pt modelId="{A7C05BA1-E7CF-AC4C-A7B3-6F5AE568FDD8}" type="pres">
      <dgm:prSet presAssocID="{C0BDF7AC-82D2-4997-A279-22DB11CB3A7F}" presName="vert1" presStyleCnt="0"/>
      <dgm:spPr/>
    </dgm:pt>
    <dgm:pt modelId="{1D2BAD46-FB78-4D45-9B14-3DE16BCEC884}" type="pres">
      <dgm:prSet presAssocID="{0F967A7B-CA10-4B11-A621-9104C70EE077}" presName="thickLine" presStyleLbl="alignNode1" presStyleIdx="2" presStyleCnt="10"/>
      <dgm:spPr/>
    </dgm:pt>
    <dgm:pt modelId="{42D126FD-7CCE-8943-88AD-A0D4C24631BE}" type="pres">
      <dgm:prSet presAssocID="{0F967A7B-CA10-4B11-A621-9104C70EE077}" presName="horz1" presStyleCnt="0"/>
      <dgm:spPr/>
    </dgm:pt>
    <dgm:pt modelId="{3B28128D-19C9-3B48-AA44-CE11290FA2A8}" type="pres">
      <dgm:prSet presAssocID="{0F967A7B-CA10-4B11-A621-9104C70EE077}" presName="tx1" presStyleLbl="revTx" presStyleIdx="2" presStyleCnt="10"/>
      <dgm:spPr/>
    </dgm:pt>
    <dgm:pt modelId="{431A52CA-B448-CF4D-AC04-143FA7F7CB49}" type="pres">
      <dgm:prSet presAssocID="{0F967A7B-CA10-4B11-A621-9104C70EE077}" presName="vert1" presStyleCnt="0"/>
      <dgm:spPr/>
    </dgm:pt>
    <dgm:pt modelId="{8A891E2F-68D5-6A48-863E-F6E9340CF6FF}" type="pres">
      <dgm:prSet presAssocID="{B47EDB95-BD1C-4A67-9612-46F3EFF13586}" presName="thickLine" presStyleLbl="alignNode1" presStyleIdx="3" presStyleCnt="10"/>
      <dgm:spPr/>
    </dgm:pt>
    <dgm:pt modelId="{13D04499-D971-6E44-B6E0-93D409B2FB9B}" type="pres">
      <dgm:prSet presAssocID="{B47EDB95-BD1C-4A67-9612-46F3EFF13586}" presName="horz1" presStyleCnt="0"/>
      <dgm:spPr/>
    </dgm:pt>
    <dgm:pt modelId="{0BEA08BC-186F-AE4D-8519-17BA00D75A04}" type="pres">
      <dgm:prSet presAssocID="{B47EDB95-BD1C-4A67-9612-46F3EFF13586}" presName="tx1" presStyleLbl="revTx" presStyleIdx="3" presStyleCnt="10"/>
      <dgm:spPr/>
    </dgm:pt>
    <dgm:pt modelId="{9ACA8C2D-5D72-AE42-985F-D4EF41FB226D}" type="pres">
      <dgm:prSet presAssocID="{B47EDB95-BD1C-4A67-9612-46F3EFF13586}" presName="vert1" presStyleCnt="0"/>
      <dgm:spPr/>
    </dgm:pt>
    <dgm:pt modelId="{84A4627E-8505-DF47-9E4E-D2AD99CABBED}" type="pres">
      <dgm:prSet presAssocID="{6F6E5073-2154-45A2-991F-E6595AA0A0AF}" presName="thickLine" presStyleLbl="alignNode1" presStyleIdx="4" presStyleCnt="10"/>
      <dgm:spPr/>
    </dgm:pt>
    <dgm:pt modelId="{67BA24C9-6761-9040-8ADF-9A51B8CEEA55}" type="pres">
      <dgm:prSet presAssocID="{6F6E5073-2154-45A2-991F-E6595AA0A0AF}" presName="horz1" presStyleCnt="0"/>
      <dgm:spPr/>
    </dgm:pt>
    <dgm:pt modelId="{DE473FAB-68FA-334B-84DD-0FF06CD4DC91}" type="pres">
      <dgm:prSet presAssocID="{6F6E5073-2154-45A2-991F-E6595AA0A0AF}" presName="tx1" presStyleLbl="revTx" presStyleIdx="4" presStyleCnt="10"/>
      <dgm:spPr/>
    </dgm:pt>
    <dgm:pt modelId="{2B2A2D09-CF54-CE4E-A4D5-046E2D5B9CB3}" type="pres">
      <dgm:prSet presAssocID="{6F6E5073-2154-45A2-991F-E6595AA0A0AF}" presName="vert1" presStyleCnt="0"/>
      <dgm:spPr/>
    </dgm:pt>
    <dgm:pt modelId="{9253365A-BA11-E540-AF47-20542D32459D}" type="pres">
      <dgm:prSet presAssocID="{175A6BE6-0C49-49CC-85F5-53649398390A}" presName="thickLine" presStyleLbl="alignNode1" presStyleIdx="5" presStyleCnt="10"/>
      <dgm:spPr/>
    </dgm:pt>
    <dgm:pt modelId="{D8B94BB0-EF97-514E-8C7D-A865E5A36F73}" type="pres">
      <dgm:prSet presAssocID="{175A6BE6-0C49-49CC-85F5-53649398390A}" presName="horz1" presStyleCnt="0"/>
      <dgm:spPr/>
    </dgm:pt>
    <dgm:pt modelId="{AAB24D02-4163-7141-B5FF-AD5C17ED14AB}" type="pres">
      <dgm:prSet presAssocID="{175A6BE6-0C49-49CC-85F5-53649398390A}" presName="tx1" presStyleLbl="revTx" presStyleIdx="5" presStyleCnt="10"/>
      <dgm:spPr/>
    </dgm:pt>
    <dgm:pt modelId="{50BF4E01-1881-5742-BA74-A9DF7592F02C}" type="pres">
      <dgm:prSet presAssocID="{175A6BE6-0C49-49CC-85F5-53649398390A}" presName="vert1" presStyleCnt="0"/>
      <dgm:spPr/>
    </dgm:pt>
    <dgm:pt modelId="{9E396A04-99E6-2C4C-B35C-80AFFC920E0E}" type="pres">
      <dgm:prSet presAssocID="{2F687122-BE6F-46CD-8C76-B884D8A362DC}" presName="thickLine" presStyleLbl="alignNode1" presStyleIdx="6" presStyleCnt="10"/>
      <dgm:spPr/>
    </dgm:pt>
    <dgm:pt modelId="{88369F1B-D6E4-5741-A511-F02C5023CB85}" type="pres">
      <dgm:prSet presAssocID="{2F687122-BE6F-46CD-8C76-B884D8A362DC}" presName="horz1" presStyleCnt="0"/>
      <dgm:spPr/>
    </dgm:pt>
    <dgm:pt modelId="{A6A038E9-B3A9-374E-BD0A-9833F22BA590}" type="pres">
      <dgm:prSet presAssocID="{2F687122-BE6F-46CD-8C76-B884D8A362DC}" presName="tx1" presStyleLbl="revTx" presStyleIdx="6" presStyleCnt="10"/>
      <dgm:spPr/>
    </dgm:pt>
    <dgm:pt modelId="{B6466E56-5046-D145-AAD9-4624F0498BC4}" type="pres">
      <dgm:prSet presAssocID="{2F687122-BE6F-46CD-8C76-B884D8A362DC}" presName="vert1" presStyleCnt="0"/>
      <dgm:spPr/>
    </dgm:pt>
    <dgm:pt modelId="{FB41803C-CBE7-D844-AFB2-E2086647B7C9}" type="pres">
      <dgm:prSet presAssocID="{9BA6C92F-6D73-4DC1-A763-4866A47B2309}" presName="thickLine" presStyleLbl="alignNode1" presStyleIdx="7" presStyleCnt="10"/>
      <dgm:spPr/>
    </dgm:pt>
    <dgm:pt modelId="{82DFD452-5627-3646-A6DD-EA015F24DE5F}" type="pres">
      <dgm:prSet presAssocID="{9BA6C92F-6D73-4DC1-A763-4866A47B2309}" presName="horz1" presStyleCnt="0"/>
      <dgm:spPr/>
    </dgm:pt>
    <dgm:pt modelId="{63AA047A-3A7A-E74C-929D-B81E7D369741}" type="pres">
      <dgm:prSet presAssocID="{9BA6C92F-6D73-4DC1-A763-4866A47B2309}" presName="tx1" presStyleLbl="revTx" presStyleIdx="7" presStyleCnt="10"/>
      <dgm:spPr/>
    </dgm:pt>
    <dgm:pt modelId="{A77F22AB-962B-D749-806F-AFD7E9C72220}" type="pres">
      <dgm:prSet presAssocID="{9BA6C92F-6D73-4DC1-A763-4866A47B2309}" presName="vert1" presStyleCnt="0"/>
      <dgm:spPr/>
    </dgm:pt>
    <dgm:pt modelId="{CEF0CD64-4019-4A4C-B726-9CF0CF4ED3F3}" type="pres">
      <dgm:prSet presAssocID="{4187B5D0-126A-4753-9DB0-C8FBC5CD9DEF}" presName="thickLine" presStyleLbl="alignNode1" presStyleIdx="8" presStyleCnt="10"/>
      <dgm:spPr/>
    </dgm:pt>
    <dgm:pt modelId="{E483DE7A-5FAF-C649-9379-1BEDB9881D4D}" type="pres">
      <dgm:prSet presAssocID="{4187B5D0-126A-4753-9DB0-C8FBC5CD9DEF}" presName="horz1" presStyleCnt="0"/>
      <dgm:spPr/>
    </dgm:pt>
    <dgm:pt modelId="{6BD3F8B6-D634-1447-AEDB-C94834F12832}" type="pres">
      <dgm:prSet presAssocID="{4187B5D0-126A-4753-9DB0-C8FBC5CD9DEF}" presName="tx1" presStyleLbl="revTx" presStyleIdx="8" presStyleCnt="10"/>
      <dgm:spPr/>
    </dgm:pt>
    <dgm:pt modelId="{BD848ABB-07D3-F846-8627-BA72CDCB4315}" type="pres">
      <dgm:prSet presAssocID="{4187B5D0-126A-4753-9DB0-C8FBC5CD9DEF}" presName="vert1" presStyleCnt="0"/>
      <dgm:spPr/>
    </dgm:pt>
    <dgm:pt modelId="{4DA91B54-12E5-4E4E-AA16-1610AF2041D3}" type="pres">
      <dgm:prSet presAssocID="{A3D09508-0148-427E-AA6C-3324AD967F3F}" presName="thickLine" presStyleLbl="alignNode1" presStyleIdx="9" presStyleCnt="10"/>
      <dgm:spPr/>
    </dgm:pt>
    <dgm:pt modelId="{64BED27E-5B27-B14A-8B1D-06BD51FF6CAE}" type="pres">
      <dgm:prSet presAssocID="{A3D09508-0148-427E-AA6C-3324AD967F3F}" presName="horz1" presStyleCnt="0"/>
      <dgm:spPr/>
    </dgm:pt>
    <dgm:pt modelId="{75901F86-EED2-EB45-B56D-E0F414694420}" type="pres">
      <dgm:prSet presAssocID="{A3D09508-0148-427E-AA6C-3324AD967F3F}" presName="tx1" presStyleLbl="revTx" presStyleIdx="9" presStyleCnt="10"/>
      <dgm:spPr/>
    </dgm:pt>
    <dgm:pt modelId="{D2EBF680-709B-8D49-93E8-9DBBED1B99D9}" type="pres">
      <dgm:prSet presAssocID="{A3D09508-0148-427E-AA6C-3324AD967F3F}" presName="vert1" presStyleCnt="0"/>
      <dgm:spPr/>
    </dgm:pt>
  </dgm:ptLst>
  <dgm:cxnLst>
    <dgm:cxn modelId="{47766C0D-153A-E040-9CB3-FD033E4AADA7}" type="presOf" srcId="{A3D09508-0148-427E-AA6C-3324AD967F3F}" destId="{75901F86-EED2-EB45-B56D-E0F414694420}" srcOrd="0" destOrd="0" presId="urn:microsoft.com/office/officeart/2008/layout/LinedList"/>
    <dgm:cxn modelId="{02EAF60F-47DB-4B5E-BC78-F6E9BD47B0A6}" srcId="{4CE76063-4F6C-46A2-93F4-CE5DA0C70E0F}" destId="{2F687122-BE6F-46CD-8C76-B884D8A362DC}" srcOrd="6" destOrd="0" parTransId="{E610C753-8BBD-483E-9251-7E32E801AB7F}" sibTransId="{0C73DD32-960C-4EC3-9187-641FBE9277D8}"/>
    <dgm:cxn modelId="{9CF62727-7C7E-D44B-8136-8025C352D9FF}" type="presOf" srcId="{B47EDB95-BD1C-4A67-9612-46F3EFF13586}" destId="{0BEA08BC-186F-AE4D-8519-17BA00D75A04}" srcOrd="0" destOrd="0" presId="urn:microsoft.com/office/officeart/2008/layout/LinedList"/>
    <dgm:cxn modelId="{37B5E334-810D-42EA-B071-9B77F6C00EF2}" srcId="{4CE76063-4F6C-46A2-93F4-CE5DA0C70E0F}" destId="{4187B5D0-126A-4753-9DB0-C8FBC5CD9DEF}" srcOrd="8" destOrd="0" parTransId="{FF95B2F1-641F-490B-993F-8AD9B2FE864C}" sibTransId="{4B58C104-368B-446C-B105-84CAB5F65017}"/>
    <dgm:cxn modelId="{E60E7940-6C1F-664D-8FCD-3BF6834574D1}" type="presOf" srcId="{175A6BE6-0C49-49CC-85F5-53649398390A}" destId="{AAB24D02-4163-7141-B5FF-AD5C17ED14AB}" srcOrd="0" destOrd="0" presId="urn:microsoft.com/office/officeart/2008/layout/LinedList"/>
    <dgm:cxn modelId="{51A40061-82A6-F140-8CA6-F78A6A4EA740}" type="presOf" srcId="{2F687122-BE6F-46CD-8C76-B884D8A362DC}" destId="{A6A038E9-B3A9-374E-BD0A-9833F22BA590}" srcOrd="0" destOrd="0" presId="urn:microsoft.com/office/officeart/2008/layout/LinedList"/>
    <dgm:cxn modelId="{DC637867-3EB7-4447-A3AF-E75FC3005BAF}" srcId="{4CE76063-4F6C-46A2-93F4-CE5DA0C70E0F}" destId="{B47EDB95-BD1C-4A67-9612-46F3EFF13586}" srcOrd="3" destOrd="0" parTransId="{3DCB3FC0-162C-4CC2-ACB9-9FE81FB80279}" sibTransId="{9A640032-A097-44AA-B23F-DF7A1EF6B929}"/>
    <dgm:cxn modelId="{6B99DD75-BCC0-4B00-B417-32060AAA5CA2}" srcId="{4CE76063-4F6C-46A2-93F4-CE5DA0C70E0F}" destId="{6F6E5073-2154-45A2-991F-E6595AA0A0AF}" srcOrd="4" destOrd="0" parTransId="{C58FE1CA-874A-43CC-A76C-1B5648A114E1}" sibTransId="{0C573A46-0870-49A8-83D5-14983CAE7765}"/>
    <dgm:cxn modelId="{7924BA7B-CC62-CA4F-B8E8-CB384BC4B85D}" type="presOf" srcId="{C0BDF7AC-82D2-4997-A279-22DB11CB3A7F}" destId="{6EEFAE6E-7568-9A46-A554-3A3F6C873D36}" srcOrd="0" destOrd="0" presId="urn:microsoft.com/office/officeart/2008/layout/LinedList"/>
    <dgm:cxn modelId="{BD223093-B3F4-4E4B-8596-A2B2E801CE29}" type="presOf" srcId="{4187B5D0-126A-4753-9DB0-C8FBC5CD9DEF}" destId="{6BD3F8B6-D634-1447-AEDB-C94834F12832}" srcOrd="0" destOrd="0" presId="urn:microsoft.com/office/officeart/2008/layout/LinedList"/>
    <dgm:cxn modelId="{5CDF90A7-78BB-4105-947D-7B3E4E619CB4}" srcId="{4CE76063-4F6C-46A2-93F4-CE5DA0C70E0F}" destId="{175A6BE6-0C49-49CC-85F5-53649398390A}" srcOrd="5" destOrd="0" parTransId="{B37EA00F-3696-4DBA-91C7-3D89074BE4F5}" sibTransId="{6BF9F45C-18E8-48A3-ACE2-EC36C7D019F9}"/>
    <dgm:cxn modelId="{71D40CA9-9308-2D40-B218-741AA5157523}" type="presOf" srcId="{4CE76063-4F6C-46A2-93F4-CE5DA0C70E0F}" destId="{3A6C47D3-ADC8-BA4A-AC91-6E6E65F59C43}" srcOrd="0" destOrd="0" presId="urn:microsoft.com/office/officeart/2008/layout/LinedList"/>
    <dgm:cxn modelId="{4761CDB1-CE6C-C546-B7FC-4724958F4CFC}" type="presOf" srcId="{6F6E5073-2154-45A2-991F-E6595AA0A0AF}" destId="{DE473FAB-68FA-334B-84DD-0FF06CD4DC91}" srcOrd="0" destOrd="0" presId="urn:microsoft.com/office/officeart/2008/layout/LinedList"/>
    <dgm:cxn modelId="{94B825BE-7882-4678-9CC9-F1181F9C459F}" srcId="{4CE76063-4F6C-46A2-93F4-CE5DA0C70E0F}" destId="{C0BDF7AC-82D2-4997-A279-22DB11CB3A7F}" srcOrd="1" destOrd="0" parTransId="{A8AB623B-164A-4E03-A047-0F7F55F82B4D}" sibTransId="{A4983F14-5A98-4EF9-8AD9-5E72CB373325}"/>
    <dgm:cxn modelId="{87E16FDD-0CBB-418F-AF38-A6B6EC9CA2F7}" srcId="{4CE76063-4F6C-46A2-93F4-CE5DA0C70E0F}" destId="{6892EAB0-46F5-4B42-AFE7-92BAA70A898C}" srcOrd="0" destOrd="0" parTransId="{7D791D48-63A2-4BC1-8432-CAC0580831A0}" sibTransId="{44CF8C79-D21A-4699-953F-1F2FA88B5C8E}"/>
    <dgm:cxn modelId="{85ABCAE1-5221-6443-B6A0-5191E589F43F}" type="presOf" srcId="{0F967A7B-CA10-4B11-A621-9104C70EE077}" destId="{3B28128D-19C9-3B48-AA44-CE11290FA2A8}" srcOrd="0" destOrd="0" presId="urn:microsoft.com/office/officeart/2008/layout/LinedList"/>
    <dgm:cxn modelId="{A4C606ED-20DE-4E57-8F08-5AA913E875F4}" srcId="{4CE76063-4F6C-46A2-93F4-CE5DA0C70E0F}" destId="{0F967A7B-CA10-4B11-A621-9104C70EE077}" srcOrd="2" destOrd="0" parTransId="{E4F455D5-694F-4130-B23C-488DF3D2FF44}" sibTransId="{2EC797AC-041A-4EEB-BC18-1C0138B5B15F}"/>
    <dgm:cxn modelId="{91E8EDEE-58E5-4C99-83FF-C773290ED9E8}" srcId="{4CE76063-4F6C-46A2-93F4-CE5DA0C70E0F}" destId="{9BA6C92F-6D73-4DC1-A763-4866A47B2309}" srcOrd="7" destOrd="0" parTransId="{8B36C146-71B3-4F33-A23A-CF42CC8AE776}" sibTransId="{7FCDA697-008F-4FB9-A066-7E0A6C89F32D}"/>
    <dgm:cxn modelId="{1F37CEF1-9971-C14D-8BD8-91AEC090E70C}" type="presOf" srcId="{9BA6C92F-6D73-4DC1-A763-4866A47B2309}" destId="{63AA047A-3A7A-E74C-929D-B81E7D369741}" srcOrd="0" destOrd="0" presId="urn:microsoft.com/office/officeart/2008/layout/LinedList"/>
    <dgm:cxn modelId="{465731F3-BA58-2E4F-BCC7-FC370FDB2561}" type="presOf" srcId="{6892EAB0-46F5-4B42-AFE7-92BAA70A898C}" destId="{CA9EABE4-3406-8541-8FB4-85E1B75A8ABC}" srcOrd="0" destOrd="0" presId="urn:microsoft.com/office/officeart/2008/layout/LinedList"/>
    <dgm:cxn modelId="{453969F5-443C-490A-A6FD-B621B2D1C825}" srcId="{4CE76063-4F6C-46A2-93F4-CE5DA0C70E0F}" destId="{A3D09508-0148-427E-AA6C-3324AD967F3F}" srcOrd="9" destOrd="0" parTransId="{CA998316-D7B4-463B-8D4A-EFA254441B40}" sibTransId="{0DDD8E99-C79D-409F-B60C-7ED5CDFF71E2}"/>
    <dgm:cxn modelId="{48AAFAB6-078F-C547-B79F-D577AED49C27}" type="presParOf" srcId="{3A6C47D3-ADC8-BA4A-AC91-6E6E65F59C43}" destId="{B1543D94-12B7-1A4C-93D0-365AD4330C48}" srcOrd="0" destOrd="0" presId="urn:microsoft.com/office/officeart/2008/layout/LinedList"/>
    <dgm:cxn modelId="{900A73DE-9ABA-864A-A469-952C3F7A4D9B}" type="presParOf" srcId="{3A6C47D3-ADC8-BA4A-AC91-6E6E65F59C43}" destId="{ABB11044-F741-FC47-ABC3-D6474BB764C0}" srcOrd="1" destOrd="0" presId="urn:microsoft.com/office/officeart/2008/layout/LinedList"/>
    <dgm:cxn modelId="{6505FE5B-FBFC-6544-85AC-662DB7B7FB5F}" type="presParOf" srcId="{ABB11044-F741-FC47-ABC3-D6474BB764C0}" destId="{CA9EABE4-3406-8541-8FB4-85E1B75A8ABC}" srcOrd="0" destOrd="0" presId="urn:microsoft.com/office/officeart/2008/layout/LinedList"/>
    <dgm:cxn modelId="{C993D491-CBA3-A345-BD6A-E5547139BCA7}" type="presParOf" srcId="{ABB11044-F741-FC47-ABC3-D6474BB764C0}" destId="{7647BF78-2028-2941-9C97-7E8598EFFB07}" srcOrd="1" destOrd="0" presId="urn:microsoft.com/office/officeart/2008/layout/LinedList"/>
    <dgm:cxn modelId="{654A0721-B442-C446-AB05-F5E432F5D651}" type="presParOf" srcId="{3A6C47D3-ADC8-BA4A-AC91-6E6E65F59C43}" destId="{75C1CD4D-A718-EE45-8059-660B2CEAFD96}" srcOrd="2" destOrd="0" presId="urn:microsoft.com/office/officeart/2008/layout/LinedList"/>
    <dgm:cxn modelId="{69C7E694-73F7-8C46-A050-B4A09F6E9759}" type="presParOf" srcId="{3A6C47D3-ADC8-BA4A-AC91-6E6E65F59C43}" destId="{D79B8AF6-C2D2-A748-8D7B-77099D8437EF}" srcOrd="3" destOrd="0" presId="urn:microsoft.com/office/officeart/2008/layout/LinedList"/>
    <dgm:cxn modelId="{67A90ECF-D0E8-D54F-AB5E-D5387E1C9010}" type="presParOf" srcId="{D79B8AF6-C2D2-A748-8D7B-77099D8437EF}" destId="{6EEFAE6E-7568-9A46-A554-3A3F6C873D36}" srcOrd="0" destOrd="0" presId="urn:microsoft.com/office/officeart/2008/layout/LinedList"/>
    <dgm:cxn modelId="{6FD6ADC1-78DB-1944-BD8E-5D44551E609A}" type="presParOf" srcId="{D79B8AF6-C2D2-A748-8D7B-77099D8437EF}" destId="{A7C05BA1-E7CF-AC4C-A7B3-6F5AE568FDD8}" srcOrd="1" destOrd="0" presId="urn:microsoft.com/office/officeart/2008/layout/LinedList"/>
    <dgm:cxn modelId="{6BE72FDA-1E6D-4D45-BABC-DDB9241B6F1E}" type="presParOf" srcId="{3A6C47D3-ADC8-BA4A-AC91-6E6E65F59C43}" destId="{1D2BAD46-FB78-4D45-9B14-3DE16BCEC884}" srcOrd="4" destOrd="0" presId="urn:microsoft.com/office/officeart/2008/layout/LinedList"/>
    <dgm:cxn modelId="{E5653335-54F9-1248-B798-BE6EAA7F844F}" type="presParOf" srcId="{3A6C47D3-ADC8-BA4A-AC91-6E6E65F59C43}" destId="{42D126FD-7CCE-8943-88AD-A0D4C24631BE}" srcOrd="5" destOrd="0" presId="urn:microsoft.com/office/officeart/2008/layout/LinedList"/>
    <dgm:cxn modelId="{AE6ED80E-63BB-B444-8DE5-D5B1A6D48A27}" type="presParOf" srcId="{42D126FD-7CCE-8943-88AD-A0D4C24631BE}" destId="{3B28128D-19C9-3B48-AA44-CE11290FA2A8}" srcOrd="0" destOrd="0" presId="urn:microsoft.com/office/officeart/2008/layout/LinedList"/>
    <dgm:cxn modelId="{5B732A28-5F71-F24A-8E15-913F66C2E6CC}" type="presParOf" srcId="{42D126FD-7CCE-8943-88AD-A0D4C24631BE}" destId="{431A52CA-B448-CF4D-AC04-143FA7F7CB49}" srcOrd="1" destOrd="0" presId="urn:microsoft.com/office/officeart/2008/layout/LinedList"/>
    <dgm:cxn modelId="{6EA434BE-8320-3743-811E-0757CAEADCF0}" type="presParOf" srcId="{3A6C47D3-ADC8-BA4A-AC91-6E6E65F59C43}" destId="{8A891E2F-68D5-6A48-863E-F6E9340CF6FF}" srcOrd="6" destOrd="0" presId="urn:microsoft.com/office/officeart/2008/layout/LinedList"/>
    <dgm:cxn modelId="{4F78F530-BE2C-554E-93DD-C133949E2048}" type="presParOf" srcId="{3A6C47D3-ADC8-BA4A-AC91-6E6E65F59C43}" destId="{13D04499-D971-6E44-B6E0-93D409B2FB9B}" srcOrd="7" destOrd="0" presId="urn:microsoft.com/office/officeart/2008/layout/LinedList"/>
    <dgm:cxn modelId="{C45E64AF-87BF-744B-8DF4-BE5D99E04734}" type="presParOf" srcId="{13D04499-D971-6E44-B6E0-93D409B2FB9B}" destId="{0BEA08BC-186F-AE4D-8519-17BA00D75A04}" srcOrd="0" destOrd="0" presId="urn:microsoft.com/office/officeart/2008/layout/LinedList"/>
    <dgm:cxn modelId="{A7988C26-A279-724D-A888-E02B4FAA529F}" type="presParOf" srcId="{13D04499-D971-6E44-B6E0-93D409B2FB9B}" destId="{9ACA8C2D-5D72-AE42-985F-D4EF41FB226D}" srcOrd="1" destOrd="0" presId="urn:microsoft.com/office/officeart/2008/layout/LinedList"/>
    <dgm:cxn modelId="{86DECD89-89E7-BE42-B562-444FDB3CDEA0}" type="presParOf" srcId="{3A6C47D3-ADC8-BA4A-AC91-6E6E65F59C43}" destId="{84A4627E-8505-DF47-9E4E-D2AD99CABBED}" srcOrd="8" destOrd="0" presId="urn:microsoft.com/office/officeart/2008/layout/LinedList"/>
    <dgm:cxn modelId="{95525FE7-368F-C747-BFEC-A47810F72465}" type="presParOf" srcId="{3A6C47D3-ADC8-BA4A-AC91-6E6E65F59C43}" destId="{67BA24C9-6761-9040-8ADF-9A51B8CEEA55}" srcOrd="9" destOrd="0" presId="urn:microsoft.com/office/officeart/2008/layout/LinedList"/>
    <dgm:cxn modelId="{D73B8C42-AA3D-0F43-BE3E-36A37C676CAE}" type="presParOf" srcId="{67BA24C9-6761-9040-8ADF-9A51B8CEEA55}" destId="{DE473FAB-68FA-334B-84DD-0FF06CD4DC91}" srcOrd="0" destOrd="0" presId="urn:microsoft.com/office/officeart/2008/layout/LinedList"/>
    <dgm:cxn modelId="{4CE2574E-8091-4E4D-8D91-75D966299AA0}" type="presParOf" srcId="{67BA24C9-6761-9040-8ADF-9A51B8CEEA55}" destId="{2B2A2D09-CF54-CE4E-A4D5-046E2D5B9CB3}" srcOrd="1" destOrd="0" presId="urn:microsoft.com/office/officeart/2008/layout/LinedList"/>
    <dgm:cxn modelId="{32E762AF-DE36-C045-B354-8EA342132770}" type="presParOf" srcId="{3A6C47D3-ADC8-BA4A-AC91-6E6E65F59C43}" destId="{9253365A-BA11-E540-AF47-20542D32459D}" srcOrd="10" destOrd="0" presId="urn:microsoft.com/office/officeart/2008/layout/LinedList"/>
    <dgm:cxn modelId="{EAC7ADB3-D879-B747-A8A1-301A06CCC6BB}" type="presParOf" srcId="{3A6C47D3-ADC8-BA4A-AC91-6E6E65F59C43}" destId="{D8B94BB0-EF97-514E-8C7D-A865E5A36F73}" srcOrd="11" destOrd="0" presId="urn:microsoft.com/office/officeart/2008/layout/LinedList"/>
    <dgm:cxn modelId="{ADBBB107-DEBD-6E4F-9826-28C25178AD9A}" type="presParOf" srcId="{D8B94BB0-EF97-514E-8C7D-A865E5A36F73}" destId="{AAB24D02-4163-7141-B5FF-AD5C17ED14AB}" srcOrd="0" destOrd="0" presId="urn:microsoft.com/office/officeart/2008/layout/LinedList"/>
    <dgm:cxn modelId="{86FAD4BD-4D16-2C4A-96E0-A8250FDBCF7A}" type="presParOf" srcId="{D8B94BB0-EF97-514E-8C7D-A865E5A36F73}" destId="{50BF4E01-1881-5742-BA74-A9DF7592F02C}" srcOrd="1" destOrd="0" presId="urn:microsoft.com/office/officeart/2008/layout/LinedList"/>
    <dgm:cxn modelId="{C4D8FDA2-4CF2-2B4C-9DC9-386BA7C4EB2E}" type="presParOf" srcId="{3A6C47D3-ADC8-BA4A-AC91-6E6E65F59C43}" destId="{9E396A04-99E6-2C4C-B35C-80AFFC920E0E}" srcOrd="12" destOrd="0" presId="urn:microsoft.com/office/officeart/2008/layout/LinedList"/>
    <dgm:cxn modelId="{8615E618-05AC-2544-B194-AEB502BA33F4}" type="presParOf" srcId="{3A6C47D3-ADC8-BA4A-AC91-6E6E65F59C43}" destId="{88369F1B-D6E4-5741-A511-F02C5023CB85}" srcOrd="13" destOrd="0" presId="urn:microsoft.com/office/officeart/2008/layout/LinedList"/>
    <dgm:cxn modelId="{31013A8A-D96B-1C40-AFB3-74A309F11418}" type="presParOf" srcId="{88369F1B-D6E4-5741-A511-F02C5023CB85}" destId="{A6A038E9-B3A9-374E-BD0A-9833F22BA590}" srcOrd="0" destOrd="0" presId="urn:microsoft.com/office/officeart/2008/layout/LinedList"/>
    <dgm:cxn modelId="{9C009D24-3D78-9748-8FAF-F343956E9D51}" type="presParOf" srcId="{88369F1B-D6E4-5741-A511-F02C5023CB85}" destId="{B6466E56-5046-D145-AAD9-4624F0498BC4}" srcOrd="1" destOrd="0" presId="urn:microsoft.com/office/officeart/2008/layout/LinedList"/>
    <dgm:cxn modelId="{302863E9-3EBA-2441-962E-9E938E3E6AA0}" type="presParOf" srcId="{3A6C47D3-ADC8-BA4A-AC91-6E6E65F59C43}" destId="{FB41803C-CBE7-D844-AFB2-E2086647B7C9}" srcOrd="14" destOrd="0" presId="urn:microsoft.com/office/officeart/2008/layout/LinedList"/>
    <dgm:cxn modelId="{579B2E1E-83D2-1944-B578-C7CFCF7BA134}" type="presParOf" srcId="{3A6C47D3-ADC8-BA4A-AC91-6E6E65F59C43}" destId="{82DFD452-5627-3646-A6DD-EA015F24DE5F}" srcOrd="15" destOrd="0" presId="urn:microsoft.com/office/officeart/2008/layout/LinedList"/>
    <dgm:cxn modelId="{DDAA603C-BB5C-E54D-BF53-7A2F9EDDF9DF}" type="presParOf" srcId="{82DFD452-5627-3646-A6DD-EA015F24DE5F}" destId="{63AA047A-3A7A-E74C-929D-B81E7D369741}" srcOrd="0" destOrd="0" presId="urn:microsoft.com/office/officeart/2008/layout/LinedList"/>
    <dgm:cxn modelId="{443D72F0-BC83-1447-A56E-08C7650DD8EA}" type="presParOf" srcId="{82DFD452-5627-3646-A6DD-EA015F24DE5F}" destId="{A77F22AB-962B-D749-806F-AFD7E9C72220}" srcOrd="1" destOrd="0" presId="urn:microsoft.com/office/officeart/2008/layout/LinedList"/>
    <dgm:cxn modelId="{7AC413DF-641B-EA4C-8E26-420F2A9D89CF}" type="presParOf" srcId="{3A6C47D3-ADC8-BA4A-AC91-6E6E65F59C43}" destId="{CEF0CD64-4019-4A4C-B726-9CF0CF4ED3F3}" srcOrd="16" destOrd="0" presId="urn:microsoft.com/office/officeart/2008/layout/LinedList"/>
    <dgm:cxn modelId="{2ADF65AF-E15D-CA43-8915-FC529DEC3957}" type="presParOf" srcId="{3A6C47D3-ADC8-BA4A-AC91-6E6E65F59C43}" destId="{E483DE7A-5FAF-C649-9379-1BEDB9881D4D}" srcOrd="17" destOrd="0" presId="urn:microsoft.com/office/officeart/2008/layout/LinedList"/>
    <dgm:cxn modelId="{7F50C028-6778-654E-A6CA-790AF202DE78}" type="presParOf" srcId="{E483DE7A-5FAF-C649-9379-1BEDB9881D4D}" destId="{6BD3F8B6-D634-1447-AEDB-C94834F12832}" srcOrd="0" destOrd="0" presId="urn:microsoft.com/office/officeart/2008/layout/LinedList"/>
    <dgm:cxn modelId="{1CA238F1-C917-7A42-B297-CDB6FDCC8B7D}" type="presParOf" srcId="{E483DE7A-5FAF-C649-9379-1BEDB9881D4D}" destId="{BD848ABB-07D3-F846-8627-BA72CDCB4315}" srcOrd="1" destOrd="0" presId="urn:microsoft.com/office/officeart/2008/layout/LinedList"/>
    <dgm:cxn modelId="{FEDC13C4-142D-4D45-956C-ED8A25A8374A}" type="presParOf" srcId="{3A6C47D3-ADC8-BA4A-AC91-6E6E65F59C43}" destId="{4DA91B54-12E5-4E4E-AA16-1610AF2041D3}" srcOrd="18" destOrd="0" presId="urn:microsoft.com/office/officeart/2008/layout/LinedList"/>
    <dgm:cxn modelId="{A890A483-B6E3-6542-A774-4251E196C6CA}" type="presParOf" srcId="{3A6C47D3-ADC8-BA4A-AC91-6E6E65F59C43}" destId="{64BED27E-5B27-B14A-8B1D-06BD51FF6CAE}" srcOrd="19" destOrd="0" presId="urn:microsoft.com/office/officeart/2008/layout/LinedList"/>
    <dgm:cxn modelId="{629A2F19-930F-174B-B081-D4C810B54A99}" type="presParOf" srcId="{64BED27E-5B27-B14A-8B1D-06BD51FF6CAE}" destId="{75901F86-EED2-EB45-B56D-E0F414694420}" srcOrd="0" destOrd="0" presId="urn:microsoft.com/office/officeart/2008/layout/LinedList"/>
    <dgm:cxn modelId="{2D7C58ED-1082-6244-8656-75F37CF10654}" type="presParOf" srcId="{64BED27E-5B27-B14A-8B1D-06BD51FF6CAE}" destId="{D2EBF680-709B-8D49-93E8-9DBBED1B99D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43D94-12B7-1A4C-93D0-365AD4330C48}">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9EABE4-3406-8541-8FB4-85E1B75A8ABC}">
      <dsp:nvSpPr>
        <dsp:cNvPr id="0" name=""/>
        <dsp:cNvSpPr/>
      </dsp:nvSpPr>
      <dsp:spPr>
        <a:xfrm>
          <a:off x="0" y="531"/>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a:t>
          </a:r>
          <a:r>
            <a:rPr lang="en-US" sz="1900" i="1" kern="1200" dirty="0"/>
            <a:t>overstated</a:t>
          </a:r>
          <a:r>
            <a:rPr lang="en-US" sz="1900" kern="1200" dirty="0"/>
            <a:t> the magnitude of aggregate gains from trade deals” and “</a:t>
          </a:r>
          <a:r>
            <a:rPr lang="en-US" sz="1900" i="1" kern="1200" dirty="0"/>
            <a:t>minimized</a:t>
          </a:r>
          <a:r>
            <a:rPr lang="en-US" sz="1900" kern="1200" dirty="0"/>
            <a:t> distributional concerns” </a:t>
          </a:r>
        </a:p>
      </dsp:txBody>
      <dsp:txXfrm>
        <a:off x="0" y="531"/>
        <a:ext cx="10515600" cy="435027"/>
      </dsp:txXfrm>
    </dsp:sp>
    <dsp:sp modelId="{75C1CD4D-A718-EE45-8059-660B2CEAFD96}">
      <dsp:nvSpPr>
        <dsp:cNvPr id="0" name=""/>
        <dsp:cNvSpPr/>
      </dsp:nvSpPr>
      <dsp:spPr>
        <a:xfrm>
          <a:off x="0" y="43555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EFAE6E-7568-9A46-A554-3A3F6C873D36}">
      <dsp:nvSpPr>
        <dsp:cNvPr id="0" name=""/>
        <dsp:cNvSpPr/>
      </dsp:nvSpPr>
      <dsp:spPr>
        <a:xfrm>
          <a:off x="0" y="435558"/>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a:t>
          </a:r>
          <a:r>
            <a:rPr lang="en-US" sz="1900" i="1" kern="1200" dirty="0"/>
            <a:t>endorsed the propaganda</a:t>
          </a:r>
          <a:r>
            <a:rPr lang="en-US" sz="1900" kern="1200" dirty="0"/>
            <a:t>”</a:t>
          </a:r>
        </a:p>
      </dsp:txBody>
      <dsp:txXfrm>
        <a:off x="0" y="435558"/>
        <a:ext cx="10515600" cy="435027"/>
      </dsp:txXfrm>
    </dsp:sp>
    <dsp:sp modelId="{1D2BAD46-FB78-4D45-9B14-3DE16BCEC884}">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28128D-19C9-3B48-AA44-CE11290FA2A8}">
      <dsp:nvSpPr>
        <dsp:cNvPr id="0" name=""/>
        <dsp:cNvSpPr/>
      </dsp:nvSpPr>
      <dsp:spPr>
        <a:xfrm>
          <a:off x="0" y="870586"/>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a:t>
          </a:r>
          <a:r>
            <a:rPr lang="en-US" sz="1900" i="1" kern="1200" dirty="0"/>
            <a:t>parrot the wonders</a:t>
          </a:r>
          <a:r>
            <a:rPr lang="en-US" sz="1900" kern="1200" dirty="0"/>
            <a:t> of comparative advantage” </a:t>
          </a:r>
        </a:p>
      </dsp:txBody>
      <dsp:txXfrm>
        <a:off x="0" y="870586"/>
        <a:ext cx="10515600" cy="435027"/>
      </dsp:txXfrm>
    </dsp:sp>
    <dsp:sp modelId="{8A891E2F-68D5-6A48-863E-F6E9340CF6FF}">
      <dsp:nvSpPr>
        <dsp:cNvPr id="0" name=""/>
        <dsp:cNvSpPr/>
      </dsp:nvSpPr>
      <dsp:spPr>
        <a:xfrm>
          <a:off x="0" y="130561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EA08BC-186F-AE4D-8519-17BA00D75A04}">
      <dsp:nvSpPr>
        <dsp:cNvPr id="0" name=""/>
        <dsp:cNvSpPr/>
      </dsp:nvSpPr>
      <dsp:spPr>
        <a:xfrm>
          <a:off x="0" y="1305613"/>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demonstrate a “</a:t>
          </a:r>
          <a:r>
            <a:rPr lang="en-US" sz="1900" i="1" kern="1200" dirty="0"/>
            <a:t>reluctance to be honest</a:t>
          </a:r>
          <a:r>
            <a:rPr lang="en-US" sz="1900" kern="1200" dirty="0"/>
            <a:t>”</a:t>
          </a:r>
        </a:p>
      </dsp:txBody>
      <dsp:txXfrm>
        <a:off x="0" y="1305613"/>
        <a:ext cx="10515600" cy="435027"/>
      </dsp:txXfrm>
    </dsp:sp>
    <dsp:sp modelId="{84A4627E-8505-DF47-9E4E-D2AD99CABBED}">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473FAB-68FA-334B-84DD-0FF06CD4DC91}">
      <dsp:nvSpPr>
        <dsp:cNvPr id="0" name=""/>
        <dsp:cNvSpPr/>
      </dsp:nvSpPr>
      <dsp:spPr>
        <a:xfrm>
          <a:off x="0" y="1740641"/>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a:t>
          </a:r>
          <a:r>
            <a:rPr lang="en-US" sz="1900" i="1" kern="1200" dirty="0"/>
            <a:t>fail to provide the full picture</a:t>
          </a:r>
          <a:r>
            <a:rPr lang="en-US" sz="1900" kern="1200" dirty="0"/>
            <a:t>”</a:t>
          </a:r>
        </a:p>
      </dsp:txBody>
      <dsp:txXfrm>
        <a:off x="0" y="1740641"/>
        <a:ext cx="10515600" cy="435027"/>
      </dsp:txXfrm>
    </dsp:sp>
    <dsp:sp modelId="{9253365A-BA11-E540-AF47-20542D32459D}">
      <dsp:nvSpPr>
        <dsp:cNvPr id="0" name=""/>
        <dsp:cNvSpPr/>
      </dsp:nvSpPr>
      <dsp:spPr>
        <a:xfrm>
          <a:off x="0" y="217566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B24D02-4163-7141-B5FF-AD5C17ED14AB}">
      <dsp:nvSpPr>
        <dsp:cNvPr id="0" name=""/>
        <dsp:cNvSpPr/>
      </dsp:nvSpPr>
      <dsp:spPr>
        <a:xfrm>
          <a:off x="0" y="2175669"/>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should have “</a:t>
          </a:r>
          <a:r>
            <a:rPr lang="en-US" sz="1900" i="1" kern="1200" dirty="0"/>
            <a:t>been more upfront</a:t>
          </a:r>
          <a:r>
            <a:rPr lang="en-US" sz="1900" kern="1200" dirty="0"/>
            <a:t>”</a:t>
          </a:r>
        </a:p>
      </dsp:txBody>
      <dsp:txXfrm>
        <a:off x="0" y="2175669"/>
        <a:ext cx="10515600" cy="435027"/>
      </dsp:txXfrm>
    </dsp:sp>
    <dsp:sp modelId="{9E396A04-99E6-2C4C-B35C-80AFFC920E0E}">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A038E9-B3A9-374E-BD0A-9833F22BA590}">
      <dsp:nvSpPr>
        <dsp:cNvPr id="0" name=""/>
        <dsp:cNvSpPr/>
      </dsp:nvSpPr>
      <dsp:spPr>
        <a:xfrm>
          <a:off x="0" y="2610696"/>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a:t>
          </a:r>
          <a:r>
            <a:rPr lang="en-US" sz="1900" i="1" kern="1200" dirty="0"/>
            <a:t>shade their arguments</a:t>
          </a:r>
          <a:r>
            <a:rPr lang="en-US" sz="1900" kern="1200" dirty="0"/>
            <a:t>”</a:t>
          </a:r>
        </a:p>
      </dsp:txBody>
      <dsp:txXfrm>
        <a:off x="0" y="2610696"/>
        <a:ext cx="10515600" cy="435027"/>
      </dsp:txXfrm>
    </dsp:sp>
    <dsp:sp modelId="{FB41803C-CBE7-D844-AFB2-E2086647B7C9}">
      <dsp:nvSpPr>
        <dsp:cNvPr id="0" name=""/>
        <dsp:cNvSpPr/>
      </dsp:nvSpPr>
      <dsp:spPr>
        <a:xfrm>
          <a:off x="0" y="30457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AA047A-3A7A-E74C-929D-B81E7D369741}">
      <dsp:nvSpPr>
        <dsp:cNvPr id="0" name=""/>
        <dsp:cNvSpPr/>
      </dsp:nvSpPr>
      <dsp:spPr>
        <a:xfrm>
          <a:off x="0" y="3045724"/>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purposely “</a:t>
          </a:r>
          <a:r>
            <a:rPr lang="en-US" sz="1900" i="1" kern="1200" dirty="0"/>
            <a:t>failed to engage</a:t>
          </a:r>
          <a:r>
            <a:rPr lang="en-US" sz="1900" kern="1200" dirty="0"/>
            <a:t> distributive justice issues” </a:t>
          </a:r>
        </a:p>
      </dsp:txBody>
      <dsp:txXfrm>
        <a:off x="0" y="3045724"/>
        <a:ext cx="10515600" cy="435027"/>
      </dsp:txXfrm>
    </dsp:sp>
    <dsp:sp modelId="{CEF0CD64-4019-4A4C-B726-9CF0CF4ED3F3}">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D3F8B6-D634-1447-AEDB-C94834F12832}">
      <dsp:nvSpPr>
        <dsp:cNvPr id="0" name=""/>
        <dsp:cNvSpPr/>
      </dsp:nvSpPr>
      <dsp:spPr>
        <a:xfrm>
          <a:off x="0" y="3480751"/>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worked as “</a:t>
          </a:r>
          <a:r>
            <a:rPr lang="en-US" sz="1900" i="1" kern="1200" dirty="0"/>
            <a:t>academic boosters</a:t>
          </a:r>
          <a:r>
            <a:rPr lang="en-US" sz="1900" kern="1200" dirty="0"/>
            <a:t>” of market fundamentalism</a:t>
          </a:r>
        </a:p>
      </dsp:txBody>
      <dsp:txXfrm>
        <a:off x="0" y="3480751"/>
        <a:ext cx="10515600" cy="435027"/>
      </dsp:txXfrm>
    </dsp:sp>
    <dsp:sp modelId="{4DA91B54-12E5-4E4E-AA16-1610AF2041D3}">
      <dsp:nvSpPr>
        <dsp:cNvPr id="0" name=""/>
        <dsp:cNvSpPr/>
      </dsp:nvSpPr>
      <dsp:spPr>
        <a:xfrm>
          <a:off x="0" y="391577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901F86-EED2-EB45-B56D-E0F414694420}">
      <dsp:nvSpPr>
        <dsp:cNvPr id="0" name=""/>
        <dsp:cNvSpPr/>
      </dsp:nvSpPr>
      <dsp:spPr>
        <a:xfrm>
          <a:off x="0" y="3915779"/>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should have presented “</a:t>
          </a:r>
          <a:r>
            <a:rPr lang="en-US" sz="1900" i="1" kern="1200"/>
            <a:t>a more honest narrative</a:t>
          </a:r>
          <a:r>
            <a:rPr lang="en-US" sz="1900" kern="1200"/>
            <a:t>.”</a:t>
          </a:r>
        </a:p>
      </dsp:txBody>
      <dsp:txXfrm>
        <a:off x="0" y="3915779"/>
        <a:ext cx="10515600" cy="43502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826BF2-6062-4F7C-951E-C72F52EF1943}" type="datetimeFigureOut">
              <a:rPr lang="en-US" smtClean="0"/>
              <a:t>9/10/21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3C6902-318D-4FB4-8ECD-F92F656E810E}" type="slidenum">
              <a:rPr lang="en-US" smtClean="0"/>
              <a:t>‹#›</a:t>
            </a:fld>
            <a:endParaRPr lang="en-US"/>
          </a:p>
        </p:txBody>
      </p:sp>
    </p:spTree>
    <p:extLst>
      <p:ext uri="{BB962C8B-B14F-4D97-AF65-F5344CB8AC3E}">
        <p14:creationId xmlns:p14="http://schemas.microsoft.com/office/powerpoint/2010/main" val="323708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a:t>
            </a:fld>
            <a:endParaRPr lang="en-US"/>
          </a:p>
        </p:txBody>
      </p:sp>
    </p:spTree>
    <p:extLst>
      <p:ext uri="{BB962C8B-B14F-4D97-AF65-F5344CB8AC3E}">
        <p14:creationId xmlns:p14="http://schemas.microsoft.com/office/powerpoint/2010/main" val="1805957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Those like </a:t>
            </a:r>
            <a:r>
              <a:rPr lang="en-US" dirty="0" err="1"/>
              <a:t>Sissela</a:t>
            </a:r>
            <a:r>
              <a:rPr lang="en-US" dirty="0"/>
              <a:t> Bok who have studied</a:t>
            </a:r>
            <a:r>
              <a:rPr lang="en-US" baseline="0" dirty="0"/>
              <a:t> deception most closely have warned that even prosocial lying can have the effect of corroding trust in those who deceive. I suggest that economists have forfeited public trust, and that the loss of trust has by now been extended to other professionals—like public health experts. Unfortunately, when experts lose trust, the principal losers are those they seek to serve. NEXT</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10</a:t>
            </a:fld>
            <a:endParaRPr lang="en-US"/>
          </a:p>
        </p:txBody>
      </p:sp>
    </p:spTree>
    <p:extLst>
      <p:ext uri="{BB962C8B-B14F-4D97-AF65-F5344CB8AC3E}">
        <p14:creationId xmlns:p14="http://schemas.microsoft.com/office/powerpoint/2010/main" val="3822419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Alan Freeman has pushed back against the tendency</a:t>
            </a:r>
            <a:r>
              <a:rPr lang="en-US" baseline="0" dirty="0"/>
              <a:t> of economists to deceive. He argues that economists should never tell “untruths.” That is, though they may and do make mistakes in their work, and in their public pronouncements, they must always speak honestly when engaging their peers and the public. This would require economists to recognize the autonomy and integrity of those they serve, just as US physicians have had to do. Doing so would mark a substantial step away from the paternalistic ethos that continues to inform economic practice. </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11</a:t>
            </a:fld>
            <a:endParaRPr lang="en-US"/>
          </a:p>
        </p:txBody>
      </p:sp>
    </p:spTree>
    <p:extLst>
      <p:ext uri="{BB962C8B-B14F-4D97-AF65-F5344CB8AC3E}">
        <p14:creationId xmlns:p14="http://schemas.microsoft.com/office/powerpoint/2010/main" val="547184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Economists have enormous influence over the lives of others. And yet, there is no established field of professional economic ethics, where scholars explore economists’ ethical challenges. Over past decade, I have been concerned about the ethical conduct of economists. Each economist is left to figure out what kinds of professional practice are and are not appropriate as they promote social betterment. Is the lack of careful inquiry into our professional duties problematic? I think it is. Here I explore just one issue that a field of professional economic ethics would investigate—whether it is appropriate for economists to lie in pursuit of the public interest.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deception a real issue in economics? Do economists in fact deceive their audiences? The answer is ‘yes.” My view on this is not idiosyncratic...Let’s see what Dani Rodrik has to say on the issue, in his book “Straight Talk about Trade.” </a:t>
            </a:r>
          </a:p>
          <a:p>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2</a:t>
            </a:fld>
            <a:endParaRPr lang="en-US" dirty="0"/>
          </a:p>
        </p:txBody>
      </p:sp>
    </p:spTree>
    <p:extLst>
      <p:ext uri="{BB962C8B-B14F-4D97-AF65-F5344CB8AC3E}">
        <p14:creationId xmlns:p14="http://schemas.microsoft.com/office/powerpoint/2010/main" val="111039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of these quotes appear in Dani Rodrik’s book, Straight Talk on Trade. In fact, all appear </a:t>
            </a:r>
            <a:r>
              <a:rPr lang="en-US" dirty="0"/>
              <a:t>in the first 5 pages of the book. Others,</a:t>
            </a:r>
            <a:r>
              <a:rPr lang="en-US" baseline="0" dirty="0"/>
              <a:t> both economists and non-economists, </a:t>
            </a:r>
            <a:r>
              <a:rPr lang="en-US" dirty="0"/>
              <a:t>concur with the view that economists deceive.... NEXT</a:t>
            </a:r>
          </a:p>
        </p:txBody>
      </p:sp>
      <p:sp>
        <p:nvSpPr>
          <p:cNvPr id="4" name="Slide Number Placeholder 3"/>
          <p:cNvSpPr>
            <a:spLocks noGrp="1"/>
          </p:cNvSpPr>
          <p:nvPr>
            <p:ph type="sldNum" sz="quarter" idx="5"/>
          </p:nvPr>
        </p:nvSpPr>
        <p:spPr/>
        <p:txBody>
          <a:bodyPr/>
          <a:lstStyle/>
          <a:p>
            <a:fld id="{C43C6902-318D-4FB4-8ECD-F92F656E810E}" type="slidenum">
              <a:rPr lang="en-US" smtClean="0"/>
              <a:t>3</a:t>
            </a:fld>
            <a:endParaRPr lang="en-US"/>
          </a:p>
        </p:txBody>
      </p:sp>
    </p:spTree>
    <p:extLst>
      <p:ext uri="{BB962C8B-B14F-4D97-AF65-F5344CB8AC3E}">
        <p14:creationId xmlns:p14="http://schemas.microsoft.com/office/powerpoint/2010/main" val="1198334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in particular </a:t>
            </a:r>
            <a:r>
              <a:rPr lang="en-US" dirty="0"/>
              <a:t>the statement by philosopher Stuart Hampshire. In the essay he uses a case from economics to make the point that truth telling is not always required in professional conduct. He</a:t>
            </a:r>
            <a:r>
              <a:rPr lang="en-US" baseline="0" dirty="0"/>
              <a:t> treats the case as obvious. </a:t>
            </a:r>
            <a:r>
              <a:rPr lang="en-US" dirty="0"/>
              <a:t>If the premise is correct, the question arises: why do economists deceive? Returning to Rodrik.  NEXT</a:t>
            </a:r>
          </a:p>
        </p:txBody>
      </p:sp>
      <p:sp>
        <p:nvSpPr>
          <p:cNvPr id="4" name="Slide Number Placeholder 3"/>
          <p:cNvSpPr>
            <a:spLocks noGrp="1"/>
          </p:cNvSpPr>
          <p:nvPr>
            <p:ph type="sldNum" sz="quarter" idx="5"/>
          </p:nvPr>
        </p:nvSpPr>
        <p:spPr/>
        <p:txBody>
          <a:bodyPr/>
          <a:lstStyle/>
          <a:p>
            <a:fld id="{C43C6902-318D-4FB4-8ECD-F92F656E810E}" type="slidenum">
              <a:rPr lang="en-US" smtClean="0"/>
              <a:t>4</a:t>
            </a:fld>
            <a:endParaRPr lang="en-US"/>
          </a:p>
        </p:txBody>
      </p:sp>
    </p:spTree>
    <p:extLst>
      <p:ext uri="{BB962C8B-B14F-4D97-AF65-F5344CB8AC3E}">
        <p14:creationId xmlns:p14="http://schemas.microsoft.com/office/powerpoint/2010/main" val="212639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Rodrik makes the point that economists lie in order to bring about good outcomes, or at least, to prevent bad</a:t>
            </a:r>
            <a:r>
              <a:rPr lang="en-US" baseline="0" dirty="0"/>
              <a:t> outcomes. Economists engage in what is sometimes called “prosocial” lying. They lie for the benefit of others, not themselves. Is this practice ethical defensible, if lying is the best or most efficient means for bringing about outcomes economists know to be best? </a:t>
            </a:r>
            <a:r>
              <a:rPr lang="en-US" dirty="0"/>
              <a:t>Let's turn to a case that seems on its face clear--a case where economists are required to lie (returns us to Stuart Hampshire)... NEXT</a:t>
            </a:r>
          </a:p>
        </p:txBody>
      </p:sp>
      <p:sp>
        <p:nvSpPr>
          <p:cNvPr id="4" name="Slide Number Placeholder 3"/>
          <p:cNvSpPr>
            <a:spLocks noGrp="1"/>
          </p:cNvSpPr>
          <p:nvPr>
            <p:ph type="sldNum" sz="quarter" idx="5"/>
          </p:nvPr>
        </p:nvSpPr>
        <p:spPr/>
        <p:txBody>
          <a:bodyPr/>
          <a:lstStyle/>
          <a:p>
            <a:fld id="{C43C6902-318D-4FB4-8ECD-F92F656E810E}" type="slidenum">
              <a:rPr lang="en-US" smtClean="0"/>
              <a:t>5</a:t>
            </a:fld>
            <a:endParaRPr lang="en-US"/>
          </a:p>
        </p:txBody>
      </p:sp>
    </p:spTree>
    <p:extLst>
      <p:ext uri="{BB962C8B-B14F-4D97-AF65-F5344CB8AC3E}">
        <p14:creationId xmlns:p14="http://schemas.microsoft.com/office/powerpoint/2010/main" val="1370816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2008 Ben Bernanke faced the challenge of preventing global financial crisis. To achieve that end, he lied to Congress and other public audiences. He did his best to convince the public and financial actors that all was under control. Was he right to do so? And if so, what are the implications for other economists and other publicly-engaged academics? Can/should they lie, too, when it seems that doing so is the best way to promote the public good? NEXT</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6</a:t>
            </a:fld>
            <a:endParaRPr lang="en-US"/>
          </a:p>
        </p:txBody>
      </p:sp>
    </p:spTree>
    <p:extLst>
      <p:ext uri="{BB962C8B-B14F-4D97-AF65-F5344CB8AC3E}">
        <p14:creationId xmlns:p14="http://schemas.microsoft.com/office/powerpoint/2010/main" val="3171880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case for prosocial deception</a:t>
            </a:r>
            <a:r>
              <a:rPr lang="en-US" baseline="0" dirty="0"/>
              <a:t> </a:t>
            </a:r>
            <a:r>
              <a:rPr lang="en-US" dirty="0"/>
              <a:t>seems compelling, and indeed it may be. The slide</a:t>
            </a:r>
            <a:r>
              <a:rPr lang="en-US" baseline="0" dirty="0"/>
              <a:t> gives a partial list of the justifications for the practice. For instance, it is widely held in economics that laypersons cannot begin to make sense of their science, and so truthful statements may fail to bring about good outcomes. The parallel is with a parent who deceives a child for the child’s own good when the parent believes that doing so is necessary to protect the child. Another defense is that others lie, and so it is sometimes necessary to lie defensively, to defeat the lies of one’s opponents.  </a:t>
            </a:r>
            <a:r>
              <a:rPr lang="en-US" dirty="0"/>
              <a:t>But what is the downside of prosocial deception? NEXT</a:t>
            </a:r>
          </a:p>
        </p:txBody>
      </p:sp>
      <p:sp>
        <p:nvSpPr>
          <p:cNvPr id="4" name="Slide Number Placeholder 3"/>
          <p:cNvSpPr>
            <a:spLocks noGrp="1"/>
          </p:cNvSpPr>
          <p:nvPr>
            <p:ph type="sldNum" sz="quarter" idx="5"/>
          </p:nvPr>
        </p:nvSpPr>
        <p:spPr/>
        <p:txBody>
          <a:bodyPr/>
          <a:lstStyle/>
          <a:p>
            <a:fld id="{C43C6902-318D-4FB4-8ECD-F92F656E810E}" type="slidenum">
              <a:rPr lang="en-US" smtClean="0"/>
              <a:t>7</a:t>
            </a:fld>
            <a:endParaRPr lang="en-US"/>
          </a:p>
        </p:txBody>
      </p:sp>
    </p:spTree>
    <p:extLst>
      <p:ext uri="{BB962C8B-B14F-4D97-AF65-F5344CB8AC3E}">
        <p14:creationId xmlns:p14="http://schemas.microsoft.com/office/powerpoint/2010/main" val="3461298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Deception—even</a:t>
            </a:r>
            <a:r>
              <a:rPr lang="en-US" baseline="0" dirty="0"/>
              <a:t> well-meaning deception—reflects a paternalistic ethos. Paternalism is warranted in cases like the parent-child relationship, where children are not in position to know what is best for them. Deception locates agency not in those economists serve, but in the economics profession. Medical practice was also grounded in paternalism. In the US, physicians routinely </a:t>
            </a:r>
            <a:r>
              <a:rPr lang="en-US" baseline="0" dirty="0" err="1"/>
              <a:t>decived</a:t>
            </a:r>
            <a:r>
              <a:rPr lang="en-US" baseline="0" dirty="0"/>
              <a:t> their patients when they thought it helpful to do so—until a strong patients rights movement, and a series of court cases and government decisions overturned medical paternalism. Since the 1970s medical ethics have recognized patient autonomy and integrity. The patient must now be included meaningfully in medical decision-making. NEXT</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8</a:t>
            </a:fld>
            <a:endParaRPr lang="en-US"/>
          </a:p>
        </p:txBody>
      </p:sp>
    </p:spTree>
    <p:extLst>
      <p:ext uri="{BB962C8B-B14F-4D97-AF65-F5344CB8AC3E}">
        <p14:creationId xmlns:p14="http://schemas.microsoft.com/office/powerpoint/2010/main" val="2958911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concrete questions arise once we open the door to prosocial deception.</a:t>
            </a:r>
            <a:r>
              <a:rPr lang="en-US" baseline="0" dirty="0"/>
              <a:t> Where are the limits to prosocial lying? Who should decide when it is OK for an economist to deceive? What forms of lying are appropriate, and which are inappropriate—and who is authorized to distinguish between them? There is in the economics profession a deep-seated hypocrisy: they tolerate deception of others, but do not tolerate situations when they are the ones being deceived. NEXT</a:t>
            </a:r>
            <a:endParaRPr lang="en-US" dirty="0"/>
          </a:p>
        </p:txBody>
      </p:sp>
      <p:sp>
        <p:nvSpPr>
          <p:cNvPr id="4" name="Slide Number Placeholder 3"/>
          <p:cNvSpPr>
            <a:spLocks noGrp="1"/>
          </p:cNvSpPr>
          <p:nvPr>
            <p:ph type="sldNum" sz="quarter" idx="5"/>
          </p:nvPr>
        </p:nvSpPr>
        <p:spPr/>
        <p:txBody>
          <a:bodyPr/>
          <a:lstStyle/>
          <a:p>
            <a:fld id="{C43C6902-318D-4FB4-8ECD-F92F656E810E}" type="slidenum">
              <a:rPr lang="en-US" smtClean="0"/>
              <a:t>9</a:t>
            </a:fld>
            <a:endParaRPr lang="en-US"/>
          </a:p>
        </p:txBody>
      </p:sp>
    </p:spTree>
    <p:extLst>
      <p:ext uri="{BB962C8B-B14F-4D97-AF65-F5344CB8AC3E}">
        <p14:creationId xmlns:p14="http://schemas.microsoft.com/office/powerpoint/2010/main" val="3711196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84E0-A91D-4756-A9D2-A82A151029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613F5D-C21F-4B99-98C1-B7E4727C13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9F1387-EEEF-42D0-A570-2BB5BF23C4C9}"/>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5" name="Footer Placeholder 4">
            <a:extLst>
              <a:ext uri="{FF2B5EF4-FFF2-40B4-BE49-F238E27FC236}">
                <a16:creationId xmlns:a16="http://schemas.microsoft.com/office/drawing/2014/main" id="{D8C92DA1-3374-4586-986F-3D4AD09ED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ECE3B-3E97-4C33-BE23-AD774E9DDBBE}"/>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14312611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14E18-299E-4496-B854-50BA37DDA7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9A301F-461E-4594-9AF5-087A69B431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4DF75-C886-42E7-AC5E-6C1D0423E579}"/>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5" name="Footer Placeholder 4">
            <a:extLst>
              <a:ext uri="{FF2B5EF4-FFF2-40B4-BE49-F238E27FC236}">
                <a16:creationId xmlns:a16="http://schemas.microsoft.com/office/drawing/2014/main" id="{DD8054F1-D77A-4A2C-8186-E5DF6F07A5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A0F68D-E0E6-478D-9733-9D7B3F5A2E98}"/>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18503293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B77C30-3E7E-41AA-81F6-FABC2EF0DD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02F5D0-0518-490F-B5E0-5D49C6E30E7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EF2870-2976-4EB3-BC36-D76B82A1E9ED}"/>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5" name="Footer Placeholder 4">
            <a:extLst>
              <a:ext uri="{FF2B5EF4-FFF2-40B4-BE49-F238E27FC236}">
                <a16:creationId xmlns:a16="http://schemas.microsoft.com/office/drawing/2014/main" id="{E2ED79EF-0427-4C79-8C65-5BEFA483C0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EB91A0-5CB8-4A1D-A6D8-4504A1D1242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7039795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050C3-9943-4026-BA65-FFAD653C61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B1DC32-821C-4A4F-A10A-51644D7EE7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6F9214-17D3-4C6F-89AF-07FA4C5579D9}"/>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5" name="Footer Placeholder 4">
            <a:extLst>
              <a:ext uri="{FF2B5EF4-FFF2-40B4-BE49-F238E27FC236}">
                <a16:creationId xmlns:a16="http://schemas.microsoft.com/office/drawing/2014/main" id="{7DABF887-AE7C-4F89-A428-4772725D4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C5689C-28D3-4770-B2F6-34AE6AF5FFA9}"/>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40293104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8D4C-CCE8-47F6-B958-84E82E03BA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32EF95-C8FA-414E-BC12-4D795B1DB8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C30C70-FB33-421C-B239-6B10EF6E6138}"/>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5" name="Footer Placeholder 4">
            <a:extLst>
              <a:ext uri="{FF2B5EF4-FFF2-40B4-BE49-F238E27FC236}">
                <a16:creationId xmlns:a16="http://schemas.microsoft.com/office/drawing/2014/main" id="{666788A7-EC74-447A-B52F-EAF4F3E21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F9577B-A7DE-4810-A401-ED1BF1CC42E2}"/>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8279108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007A2-A5EE-44E4-9F3B-0DA4B44E10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05B446-28C7-4CC1-918D-DC1763BA32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3AB1FD-BD2D-45DC-9AD3-79F3FD83C1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A89144-0BE6-4158-811C-FB8E32D3FC39}"/>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6" name="Footer Placeholder 5">
            <a:extLst>
              <a:ext uri="{FF2B5EF4-FFF2-40B4-BE49-F238E27FC236}">
                <a16:creationId xmlns:a16="http://schemas.microsoft.com/office/drawing/2014/main" id="{CC855349-5A82-404D-8CC7-BA297AF3B2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93A5B0-0825-4F4F-A7A7-990709AD40A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7130647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8819D-A201-4E21-8EF6-8ED0D2BEB7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D1718E-B0E5-4AE0-9FF9-2F8E4D7B08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B52BB6-4C36-4366-A138-53849EEC813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30A6F0-61B8-4159-99EF-F0E2F2C9BC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EB3DF7-E741-4E0A-BED5-148AD69C5B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F58BF9-B7F9-4D73-9466-DE487854BECE}"/>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8" name="Footer Placeholder 7">
            <a:extLst>
              <a:ext uri="{FF2B5EF4-FFF2-40B4-BE49-F238E27FC236}">
                <a16:creationId xmlns:a16="http://schemas.microsoft.com/office/drawing/2014/main" id="{3414962E-4C6F-46AE-AC2B-2B26762393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F1E5EA-9D73-4038-A343-B943797441D5}"/>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7724190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9DEA1-CD0C-41AE-ADD7-519E267A3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EC2D8C-B6D8-4DF7-BA98-69A5216AE249}"/>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4" name="Footer Placeholder 3">
            <a:extLst>
              <a:ext uri="{FF2B5EF4-FFF2-40B4-BE49-F238E27FC236}">
                <a16:creationId xmlns:a16="http://schemas.microsoft.com/office/drawing/2014/main" id="{AA803D20-5C27-4C4F-99C2-03219B65D5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CDA413-892D-41D5-AF91-39DD9C496026}"/>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932458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2B5760-96B6-4795-B791-BEAB53FBF6E4}"/>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3" name="Footer Placeholder 2">
            <a:extLst>
              <a:ext uri="{FF2B5EF4-FFF2-40B4-BE49-F238E27FC236}">
                <a16:creationId xmlns:a16="http://schemas.microsoft.com/office/drawing/2014/main" id="{CA060E9C-B758-4873-BB29-7CCCFD7C23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62BC82-D1F0-44D0-B749-B76120F9796A}"/>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6346605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6E945-0C57-4E41-B176-2070E9A87F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3114A0-7F97-4BC5-97E6-BB2642E015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1F7D3-88F9-45BE-BCA8-770BCD4642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85FC55-FFEA-4AFB-9C15-152D40D28D90}"/>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6" name="Footer Placeholder 5">
            <a:extLst>
              <a:ext uri="{FF2B5EF4-FFF2-40B4-BE49-F238E27FC236}">
                <a16:creationId xmlns:a16="http://schemas.microsoft.com/office/drawing/2014/main" id="{5C99A878-3645-47AC-8C2C-937B0D6CF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9FA882-8E80-4E96-917E-CE1108D038F3}"/>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24173934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AB97-1979-4E5C-A500-D39A1514B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43AFF3-94D8-4A8C-849D-98ED6DA91D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205C48-AB73-4AF0-BD5D-C8059F63A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4F0734-E0BE-406E-8920-DE2D2C439287}"/>
              </a:ext>
            </a:extLst>
          </p:cNvPr>
          <p:cNvSpPr>
            <a:spLocks noGrp="1"/>
          </p:cNvSpPr>
          <p:nvPr>
            <p:ph type="dt" sz="half" idx="10"/>
          </p:nvPr>
        </p:nvSpPr>
        <p:spPr/>
        <p:txBody>
          <a:bodyPr/>
          <a:lstStyle/>
          <a:p>
            <a:fld id="{CC40C743-E5E9-47D9-8C6C-7FADC612B6CA}" type="datetimeFigureOut">
              <a:rPr lang="en-US" smtClean="0"/>
              <a:t>9/10/21</a:t>
            </a:fld>
            <a:endParaRPr lang="en-US"/>
          </a:p>
        </p:txBody>
      </p:sp>
      <p:sp>
        <p:nvSpPr>
          <p:cNvPr id="6" name="Footer Placeholder 5">
            <a:extLst>
              <a:ext uri="{FF2B5EF4-FFF2-40B4-BE49-F238E27FC236}">
                <a16:creationId xmlns:a16="http://schemas.microsoft.com/office/drawing/2014/main" id="{04A3AF79-0A1A-4C61-BDDD-E002B23C9E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596C5-857F-4B01-AD20-0185492BBCBC}"/>
              </a:ext>
            </a:extLst>
          </p:cNvPr>
          <p:cNvSpPr>
            <a:spLocks noGrp="1"/>
          </p:cNvSpPr>
          <p:nvPr>
            <p:ph type="sldNum" sz="quarter" idx="12"/>
          </p:nvPr>
        </p:nvSpPr>
        <p:spPr/>
        <p:txBody>
          <a:bodyPr/>
          <a:lstStyle/>
          <a:p>
            <a:fld id="{A4B761C0-F68B-42B9-AB40-D70DCED5C0DF}" type="slidenum">
              <a:rPr lang="en-US" smtClean="0"/>
              <a:t>‹#›</a:t>
            </a:fld>
            <a:endParaRPr lang="en-US"/>
          </a:p>
        </p:txBody>
      </p:sp>
    </p:spTree>
    <p:extLst>
      <p:ext uri="{BB962C8B-B14F-4D97-AF65-F5344CB8AC3E}">
        <p14:creationId xmlns:p14="http://schemas.microsoft.com/office/powerpoint/2010/main" val="35174945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1F23C7-06C9-4EF0-8E70-1A98BE81D4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2A5A9C-F1F5-414C-B43A-782E16AA68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893A2-C57A-4BAC-8252-341972ECA4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0C743-E5E9-47D9-8C6C-7FADC612B6CA}" type="datetimeFigureOut">
              <a:rPr lang="en-US" smtClean="0"/>
              <a:t>9/10/21</a:t>
            </a:fld>
            <a:endParaRPr lang="en-US"/>
          </a:p>
        </p:txBody>
      </p:sp>
      <p:sp>
        <p:nvSpPr>
          <p:cNvPr id="5" name="Footer Placeholder 4">
            <a:extLst>
              <a:ext uri="{FF2B5EF4-FFF2-40B4-BE49-F238E27FC236}">
                <a16:creationId xmlns:a16="http://schemas.microsoft.com/office/drawing/2014/main" id="{A144A54E-8ABE-47FD-A19B-554FE1E90A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D264DA-F053-42F1-82ED-78DACDC9C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761C0-F68B-42B9-AB40-D70DCED5C0DF}" type="slidenum">
              <a:rPr lang="en-US" smtClean="0"/>
              <a:t>‹#›</a:t>
            </a:fld>
            <a:endParaRPr lang="en-US"/>
          </a:p>
        </p:txBody>
      </p:sp>
    </p:spTree>
    <p:extLst>
      <p:ext uri="{BB962C8B-B14F-4D97-AF65-F5344CB8AC3E}">
        <p14:creationId xmlns:p14="http://schemas.microsoft.com/office/powerpoint/2010/main" val="334146264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D4438A-0AEA-4E09-8DAD-73806266BCDF}"/>
              </a:ext>
            </a:extLst>
          </p:cNvPr>
          <p:cNvSpPr/>
          <p:nvPr/>
        </p:nvSpPr>
        <p:spPr>
          <a:xfrm>
            <a:off x="659922" y="3553905"/>
            <a:ext cx="10869105" cy="2098118"/>
          </a:xfrm>
          <a:prstGeom prst="rect">
            <a:avLst/>
          </a:prstGeom>
        </p:spPr>
        <p:txBody>
          <a:bodyPr vert="horz" lIns="91440" tIns="45720" rIns="91440" bIns="45720" rtlCol="0" anchor="ctr">
            <a:noAutofit/>
          </a:bodyPr>
          <a:lstStyle/>
          <a:p>
            <a:pPr algn="r">
              <a:lnSpc>
                <a:spcPct val="90000"/>
              </a:lnSpc>
              <a:spcAft>
                <a:spcPts val="600"/>
              </a:spcAft>
            </a:pPr>
            <a:r>
              <a:rPr lang="en-US" sz="2000" dirty="0">
                <a:latin typeface="Trebuchet MS" panose="020B0603020202020204" pitchFamily="34" charset="0"/>
              </a:rPr>
              <a:t>May 6 – 7, 2021</a:t>
            </a:r>
          </a:p>
          <a:p>
            <a:pPr algn="r">
              <a:lnSpc>
                <a:spcPct val="90000"/>
              </a:lnSpc>
              <a:spcAft>
                <a:spcPts val="600"/>
              </a:spcAft>
            </a:pPr>
            <a:r>
              <a:rPr lang="en-US" sz="2000" dirty="0">
                <a:latin typeface="Trebuchet MS" panose="020B0603020202020204" pitchFamily="34" charset="0"/>
              </a:rPr>
              <a:t>Sié </a:t>
            </a:r>
            <a:r>
              <a:rPr lang="en-US" sz="2000" dirty="0" err="1">
                <a:latin typeface="Trebuchet MS" panose="020B0603020202020204" pitchFamily="34" charset="0"/>
              </a:rPr>
              <a:t>Chéou</a:t>
            </a:r>
            <a:r>
              <a:rPr lang="en-US" sz="2000" dirty="0">
                <a:latin typeface="Trebuchet MS" panose="020B0603020202020204" pitchFamily="34" charset="0"/>
              </a:rPr>
              <a:t>-Kang Center for International Security &amp; Diplomacy</a:t>
            </a:r>
          </a:p>
          <a:p>
            <a:pPr algn="r">
              <a:lnSpc>
                <a:spcPct val="90000"/>
              </a:lnSpc>
              <a:spcAft>
                <a:spcPts val="600"/>
              </a:spcAft>
            </a:pPr>
            <a:r>
              <a:rPr lang="en-US" sz="2000" dirty="0">
                <a:latin typeface="Trebuchet MS" panose="020B0603020202020204" pitchFamily="34" charset="0"/>
              </a:rPr>
              <a:t>Josef Korbel School of International Studies</a:t>
            </a:r>
          </a:p>
          <a:p>
            <a:pPr algn="r">
              <a:lnSpc>
                <a:spcPct val="90000"/>
              </a:lnSpc>
              <a:spcAft>
                <a:spcPts val="600"/>
              </a:spcAft>
            </a:pPr>
            <a:r>
              <a:rPr lang="en-US" sz="2000" dirty="0">
                <a:latin typeface="Trebuchet MS" panose="020B0603020202020204" pitchFamily="34" charset="0"/>
              </a:rPr>
              <a:t>University of Denver</a:t>
            </a:r>
          </a:p>
          <a:p>
            <a:pPr algn="r">
              <a:lnSpc>
                <a:spcPct val="90000"/>
              </a:lnSpc>
              <a:spcAft>
                <a:spcPts val="600"/>
              </a:spcAft>
            </a:pPr>
            <a:r>
              <a:rPr lang="en-US" sz="2000" dirty="0">
                <a:latin typeface="Trebuchet MS" panose="020B0603020202020204" pitchFamily="34" charset="0"/>
              </a:rPr>
              <a:t> </a:t>
            </a:r>
          </a:p>
          <a:p>
            <a:pPr algn="r">
              <a:lnSpc>
                <a:spcPct val="90000"/>
              </a:lnSpc>
              <a:spcAft>
                <a:spcPts val="600"/>
              </a:spcAft>
            </a:pPr>
            <a:r>
              <a:rPr lang="en-US" sz="2000" dirty="0">
                <a:latin typeface="Trebuchet MS" panose="020B0603020202020204" pitchFamily="34" charset="0"/>
              </a:rPr>
              <a:t>Sponsored by Carnegie Corporation of New York</a:t>
            </a:r>
          </a:p>
        </p:txBody>
      </p:sp>
      <p:pic>
        <p:nvPicPr>
          <p:cNvPr id="5" name="Picture 4">
            <a:extLst>
              <a:ext uri="{FF2B5EF4-FFF2-40B4-BE49-F238E27FC236}">
                <a16:creationId xmlns:a16="http://schemas.microsoft.com/office/drawing/2014/main" id="{DD4B3165-CE1D-41B8-AE45-638BB413E68C}"/>
              </a:ext>
            </a:extLst>
          </p:cNvPr>
          <p:cNvPicPr>
            <a:picLocks noChangeAspect="1"/>
          </p:cNvPicPr>
          <p:nvPr/>
        </p:nvPicPr>
        <p:blipFill rotWithShape="1">
          <a:blip r:embed="rId3"/>
          <a:srcRect l="1168" t="5816" r="1481" b="6149"/>
          <a:stretch/>
        </p:blipFill>
        <p:spPr>
          <a:xfrm>
            <a:off x="659922" y="1342468"/>
            <a:ext cx="10869105" cy="1744613"/>
          </a:xfrm>
          <a:prstGeom prst="rect">
            <a:avLst/>
          </a:prstGeom>
        </p:spPr>
      </p:pic>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pic>
        <p:nvPicPr>
          <p:cNvPr id="61" name="Picture 60">
            <a:extLst>
              <a:ext uri="{FF2B5EF4-FFF2-40B4-BE49-F238E27FC236}">
                <a16:creationId xmlns:a16="http://schemas.microsoft.com/office/drawing/2014/main" id="{07AD38D6-E6E3-439B-949A-CEABD9EC6487}"/>
              </a:ext>
            </a:extLst>
          </p:cNvPr>
          <p:cNvPicPr/>
          <p:nvPr/>
        </p:nvPicPr>
        <p:blipFill>
          <a:blip r:embed="rId4" cstate="screen">
            <a:extLst>
              <a:ext uri="{28A0092B-C50C-407E-A947-70E740481C1C}">
                <a14:useLocalDpi xmlns:a14="http://schemas.microsoft.com/office/drawing/2010/main"/>
              </a:ext>
            </a:extLst>
          </a:blip>
          <a:stretch>
            <a:fillRect/>
          </a:stretch>
        </p:blipFill>
        <p:spPr>
          <a:xfrm>
            <a:off x="553273" y="5652023"/>
            <a:ext cx="1600200" cy="752475"/>
          </a:xfrm>
          <a:prstGeom prst="rect">
            <a:avLst/>
          </a:prstGeom>
        </p:spPr>
      </p:pic>
      <p:pic>
        <p:nvPicPr>
          <p:cNvPr id="62" name="Picture 61">
            <a:extLst>
              <a:ext uri="{FF2B5EF4-FFF2-40B4-BE49-F238E27FC236}">
                <a16:creationId xmlns:a16="http://schemas.microsoft.com/office/drawing/2014/main" id="{DE9654A8-2020-41D5-9813-6F23586E8790}"/>
              </a:ext>
            </a:extLst>
          </p:cNvPr>
          <p:cNvPicPr/>
          <p:nvPr/>
        </p:nvPicPr>
        <p:blipFill>
          <a:blip r:embed="rId5" cstate="screen">
            <a:extLst>
              <a:ext uri="{28A0092B-C50C-407E-A947-70E740481C1C}">
                <a14:useLocalDpi xmlns:a14="http://schemas.microsoft.com/office/drawing/2010/main"/>
              </a:ext>
            </a:extLst>
          </a:blip>
          <a:stretch>
            <a:fillRect/>
          </a:stretch>
        </p:blipFill>
        <p:spPr>
          <a:xfrm>
            <a:off x="2420090" y="5707483"/>
            <a:ext cx="1601470" cy="665480"/>
          </a:xfrm>
          <a:prstGeom prst="rect">
            <a:avLst/>
          </a:prstGeom>
        </p:spPr>
      </p:pic>
      <p:pic>
        <p:nvPicPr>
          <p:cNvPr id="63" name="Picture 62">
            <a:extLst>
              <a:ext uri="{FF2B5EF4-FFF2-40B4-BE49-F238E27FC236}">
                <a16:creationId xmlns:a16="http://schemas.microsoft.com/office/drawing/2014/main" id="{E7DEAFEB-2064-4FDE-88D1-D95E3C94A46E}"/>
              </a:ext>
            </a:extLst>
          </p:cNvPr>
          <p:cNvPicPr/>
          <p:nvPr/>
        </p:nvPicPr>
        <p:blipFill>
          <a:blip r:embed="rId6" cstate="screen">
            <a:extLst>
              <a:ext uri="{28A0092B-C50C-407E-A947-70E740481C1C}">
                <a14:useLocalDpi xmlns:a14="http://schemas.microsoft.com/office/drawing/2010/main"/>
              </a:ext>
            </a:extLst>
          </a:blip>
          <a:stretch>
            <a:fillRect/>
          </a:stretch>
        </p:blipFill>
        <p:spPr>
          <a:xfrm>
            <a:off x="4498232" y="5707483"/>
            <a:ext cx="1428750" cy="768350"/>
          </a:xfrm>
          <a:prstGeom prst="rect">
            <a:avLst/>
          </a:prstGeom>
        </p:spPr>
      </p:pic>
    </p:spTree>
    <p:extLst>
      <p:ext uri="{BB962C8B-B14F-4D97-AF65-F5344CB8AC3E}">
        <p14:creationId xmlns:p14="http://schemas.microsoft.com/office/powerpoint/2010/main" val="27998391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C78F52D2-EE04-2D4D-B9C7-6522B7F806FE}"/>
              </a:ext>
            </a:extLst>
          </p:cNvPr>
          <p:cNvSpPr>
            <a:spLocks noGrp="1"/>
          </p:cNvSpPr>
          <p:nvPr>
            <p:ph type="title"/>
          </p:nvPr>
        </p:nvSpPr>
        <p:spPr/>
        <p:txBody>
          <a:bodyPr/>
          <a:lstStyle/>
          <a:p>
            <a:r>
              <a:rPr lang="en-US" dirty="0">
                <a:latin typeface="Trebuchet MS" panose="020B0703020202090204" pitchFamily="34" charset="0"/>
              </a:rPr>
              <a:t>The Downside of Deception #3</a:t>
            </a:r>
          </a:p>
        </p:txBody>
      </p:sp>
      <p:sp>
        <p:nvSpPr>
          <p:cNvPr id="3" name="Content Placeholder 2">
            <a:extLst>
              <a:ext uri="{FF2B5EF4-FFF2-40B4-BE49-F238E27FC236}">
                <a16:creationId xmlns:a16="http://schemas.microsoft.com/office/drawing/2014/main" id="{B28F442C-9054-184B-B8C2-A072EF51868B}"/>
              </a:ext>
            </a:extLst>
          </p:cNvPr>
          <p:cNvSpPr>
            <a:spLocks noGrp="1"/>
          </p:cNvSpPr>
          <p:nvPr>
            <p:ph idx="1"/>
          </p:nvPr>
        </p:nvSpPr>
        <p:spPr/>
        <p:txBody>
          <a:bodyPr>
            <a:normAutofit/>
          </a:bodyPr>
          <a:lstStyle/>
          <a:p>
            <a:pPr marL="0" indent="0">
              <a:spcBef>
                <a:spcPts val="600"/>
              </a:spcBef>
              <a:buNone/>
            </a:pPr>
            <a:r>
              <a:rPr lang="en-US" sz="2400" b="1" dirty="0">
                <a:solidFill>
                  <a:srgbClr val="FF0000"/>
                </a:solidFill>
                <a:latin typeface="Trebuchet MS" panose="020B0703020202090204" pitchFamily="34" charset="0"/>
              </a:rPr>
              <a:t>4. Deception corrodes trust…among economists</a:t>
            </a:r>
          </a:p>
          <a:p>
            <a:pPr marL="0" indent="0">
              <a:spcBef>
                <a:spcPts val="600"/>
              </a:spcBef>
              <a:buNone/>
            </a:pPr>
            <a:r>
              <a:rPr lang="en-US" b="1" dirty="0">
                <a:latin typeface="Trebuchet MS" panose="020B0703020202090204" pitchFamily="34" charset="0"/>
              </a:rPr>
              <a:t>	</a:t>
            </a:r>
            <a:r>
              <a:rPr lang="en-US" sz="2400" b="1" dirty="0">
                <a:latin typeface="Trebuchet MS" panose="020B0703020202090204" pitchFamily="34" charset="0"/>
              </a:rPr>
              <a:t>“</a:t>
            </a:r>
            <a:r>
              <a:rPr lang="en-US" sz="2400" b="1" i="1" dirty="0">
                <a:latin typeface="Trebuchet MS" panose="020B0703020202090204" pitchFamily="34" charset="0"/>
              </a:rPr>
              <a:t>Never trust </a:t>
            </a:r>
            <a:r>
              <a:rPr lang="en-US" sz="2400" dirty="0">
                <a:latin typeface="Trebuchet MS" panose="020B0703020202090204" pitchFamily="34" charset="0"/>
              </a:rPr>
              <a:t>… an economic consultant! … a think-tank economist! … a gov’t economist!</a:t>
            </a:r>
          </a:p>
          <a:p>
            <a:pPr marL="0" indent="0">
              <a:buNone/>
            </a:pPr>
            <a:r>
              <a:rPr lang="en-US" sz="2400" b="1" dirty="0">
                <a:solidFill>
                  <a:srgbClr val="FF0000"/>
                </a:solidFill>
                <a:latin typeface="Trebuchet MS" panose="020B0703020202090204" pitchFamily="34" charset="0"/>
              </a:rPr>
              <a:t>5. Deception corrodes public trust…in all experts</a:t>
            </a:r>
          </a:p>
          <a:p>
            <a:pPr marL="0" indent="0">
              <a:buNone/>
            </a:pPr>
            <a:r>
              <a:rPr lang="en-US" sz="2400" dirty="0">
                <a:latin typeface="Trebuchet MS" panose="020B0703020202090204" pitchFamily="34" charset="0"/>
              </a:rPr>
              <a:t>“The most serious miscalculation people make when weighing lies is to evaluate the costs and benefits of a particular lie in an isolated case, and then to favor lies if the benefits seem to outweigh the costs. In so doing, they risk blinding themselves to the effects that such lying can have on their integrity and self-respect, and to the jeopardy in which they place others.”  </a:t>
            </a:r>
            <a:r>
              <a:rPr lang="en-US" sz="2400" dirty="0" err="1">
                <a:latin typeface="Trebuchet MS" panose="020B0703020202090204" pitchFamily="34" charset="0"/>
              </a:rPr>
              <a:t>Sissela</a:t>
            </a:r>
            <a:r>
              <a:rPr lang="en-US" sz="2400" dirty="0">
                <a:latin typeface="Trebuchet MS" panose="020B0703020202090204" pitchFamily="34" charset="0"/>
              </a:rPr>
              <a:t> Bok, </a:t>
            </a:r>
            <a:r>
              <a:rPr lang="en-US" sz="2400" i="1" dirty="0">
                <a:latin typeface="Trebuchet MS" panose="020B0703020202090204" pitchFamily="34" charset="0"/>
              </a:rPr>
              <a:t>Lying</a:t>
            </a:r>
            <a:r>
              <a:rPr lang="en-US" sz="2400" dirty="0">
                <a:latin typeface="Trebuchet MS" panose="020B0703020202090204" pitchFamily="34" charset="0"/>
              </a:rPr>
              <a:t> (1978)</a:t>
            </a:r>
          </a:p>
          <a:p>
            <a:endParaRPr lang="en-US" dirty="0"/>
          </a:p>
        </p:txBody>
      </p:sp>
    </p:spTree>
    <p:extLst>
      <p:ext uri="{BB962C8B-B14F-4D97-AF65-F5344CB8AC3E}">
        <p14:creationId xmlns:p14="http://schemas.microsoft.com/office/powerpoint/2010/main" val="340098178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C78F52D2-EE04-2D4D-B9C7-6522B7F806FE}"/>
              </a:ext>
            </a:extLst>
          </p:cNvPr>
          <p:cNvSpPr>
            <a:spLocks noGrp="1"/>
          </p:cNvSpPr>
          <p:nvPr>
            <p:ph type="title"/>
          </p:nvPr>
        </p:nvSpPr>
        <p:spPr>
          <a:xfrm>
            <a:off x="647700" y="961231"/>
            <a:ext cx="10515600" cy="1325563"/>
          </a:xfrm>
        </p:spPr>
        <p:txBody>
          <a:bodyPr>
            <a:normAutofit fontScale="90000"/>
          </a:bodyPr>
          <a:lstStyle/>
          <a:p>
            <a:r>
              <a:rPr lang="en-US" dirty="0">
                <a:latin typeface="Trebuchet MS" panose="020B0703020202090204" pitchFamily="34" charset="0"/>
              </a:rPr>
              <a:t>“First tell no untruth”-- An Ethical Imperative for Publicly-Engaged Academics?</a:t>
            </a:r>
          </a:p>
        </p:txBody>
      </p:sp>
      <p:sp>
        <p:nvSpPr>
          <p:cNvPr id="3" name="Content Placeholder 2">
            <a:extLst>
              <a:ext uri="{FF2B5EF4-FFF2-40B4-BE49-F238E27FC236}">
                <a16:creationId xmlns:a16="http://schemas.microsoft.com/office/drawing/2014/main" id="{B28F442C-9054-184B-B8C2-A072EF51868B}"/>
              </a:ext>
            </a:extLst>
          </p:cNvPr>
          <p:cNvSpPr>
            <a:spLocks noGrp="1"/>
          </p:cNvSpPr>
          <p:nvPr>
            <p:ph idx="1"/>
          </p:nvPr>
        </p:nvSpPr>
        <p:spPr>
          <a:xfrm>
            <a:off x="836675" y="3019425"/>
            <a:ext cx="10515600" cy="2877344"/>
          </a:xfrm>
        </p:spPr>
        <p:txBody>
          <a:bodyPr>
            <a:normAutofit/>
          </a:bodyPr>
          <a:lstStyle/>
          <a:p>
            <a:pPr marL="0" indent="0">
              <a:buNone/>
            </a:pPr>
            <a:r>
              <a:rPr lang="en-US" sz="2400" dirty="0">
                <a:latin typeface="Trebuchet MS" panose="020B0703020202090204" pitchFamily="34" charset="0"/>
              </a:rPr>
              <a:t>“[The] precept “first tell no untruth” is the ethical equivalent, for an economist, of the Hippocratic injunction “first do no harm.” If economists unjustifiably claim truth for their statements, and if people act on these statements when different actions could have resulted in better outcomes, then harm has been done, to which the statements have contributed materially.”</a:t>
            </a:r>
          </a:p>
          <a:p>
            <a:pPr marL="0" indent="0">
              <a:buNone/>
            </a:pPr>
            <a:r>
              <a:rPr lang="en-US" sz="2400" dirty="0">
                <a:latin typeface="Trebuchet MS" panose="020B0703020202090204" pitchFamily="34" charset="0"/>
              </a:rPr>
              <a:t>							-Alan Freeman (2016)</a:t>
            </a:r>
          </a:p>
          <a:p>
            <a:endParaRPr lang="en-US" dirty="0"/>
          </a:p>
        </p:txBody>
      </p:sp>
    </p:spTree>
    <p:extLst>
      <p:ext uri="{BB962C8B-B14F-4D97-AF65-F5344CB8AC3E}">
        <p14:creationId xmlns:p14="http://schemas.microsoft.com/office/powerpoint/2010/main" val="29229461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8" name="Rectangle 7">
            <a:extLst>
              <a:ext uri="{FF2B5EF4-FFF2-40B4-BE49-F238E27FC236}">
                <a16:creationId xmlns:a16="http://schemas.microsoft.com/office/drawing/2014/main" id="{ADD4438A-0AEA-4E09-8DAD-73806266BCDF}"/>
              </a:ext>
            </a:extLst>
          </p:cNvPr>
          <p:cNvSpPr/>
          <p:nvPr/>
        </p:nvSpPr>
        <p:spPr>
          <a:xfrm>
            <a:off x="0" y="1928589"/>
            <a:ext cx="12192000" cy="4909036"/>
          </a:xfrm>
          <a:prstGeom prst="rect">
            <a:avLst/>
          </a:prstGeom>
        </p:spPr>
        <p:txBody>
          <a:bodyPr wrap="square">
            <a:spAutoFit/>
          </a:bodyPr>
          <a:lstStyle/>
          <a:p>
            <a:pPr algn="ctr"/>
            <a:endParaRPr lang="en-US" sz="2700" b="1" dirty="0">
              <a:solidFill>
                <a:srgbClr val="000000"/>
              </a:solidFill>
              <a:latin typeface="Trebuchet MS" panose="020B0603020202020204" pitchFamily="34" charset="0"/>
            </a:endParaRPr>
          </a:p>
          <a:p>
            <a:pPr algn="ctr"/>
            <a:r>
              <a:rPr lang="en-US" sz="2700" b="1" dirty="0">
                <a:solidFill>
                  <a:srgbClr val="000000"/>
                </a:solidFill>
                <a:latin typeface="Trebuchet MS" panose="020B0603020202020204" pitchFamily="34" charset="0"/>
              </a:rPr>
              <a:t>Should Academics Deceive? </a:t>
            </a:r>
          </a:p>
          <a:p>
            <a:pPr algn="ctr"/>
            <a:r>
              <a:rPr lang="en-US" sz="2700" b="1" dirty="0">
                <a:solidFill>
                  <a:srgbClr val="000000"/>
                </a:solidFill>
                <a:latin typeface="Trebuchet MS" panose="020B0603020202020204" pitchFamily="34" charset="0"/>
              </a:rPr>
              <a:t>Prosocial Lying and the Problem of Paternalism</a:t>
            </a:r>
          </a:p>
          <a:p>
            <a:pPr algn="ctr"/>
            <a:endParaRPr lang="en-US" sz="2700" b="1" dirty="0">
              <a:solidFill>
                <a:srgbClr val="000000"/>
              </a:solidFill>
              <a:latin typeface="Trebuchet MS" panose="020B0603020202020204" pitchFamily="34" charset="0"/>
            </a:endParaRPr>
          </a:p>
          <a:p>
            <a:pPr algn="ctr"/>
            <a:endParaRPr lang="en-US" sz="1400" b="1" dirty="0">
              <a:solidFill>
                <a:srgbClr val="000000"/>
              </a:solidFill>
              <a:latin typeface="Trebuchet MS" panose="020B0603020202020204" pitchFamily="34" charset="0"/>
            </a:endParaRPr>
          </a:p>
          <a:p>
            <a:pPr algn="ctr"/>
            <a:endParaRPr lang="en-US" sz="1400" b="1" dirty="0">
              <a:solidFill>
                <a:srgbClr val="000000"/>
              </a:solidFill>
              <a:latin typeface="Trebuchet MS" panose="020B0603020202020204" pitchFamily="34" charset="0"/>
            </a:endParaRPr>
          </a:p>
          <a:p>
            <a:pPr algn="ctr"/>
            <a:endParaRPr lang="en-US" sz="1400" b="1" dirty="0">
              <a:solidFill>
                <a:srgbClr val="000000"/>
              </a:solidFill>
              <a:latin typeface="Trebuchet MS" panose="020B0603020202020204" pitchFamily="34" charset="0"/>
            </a:endParaRPr>
          </a:p>
          <a:p>
            <a:pPr algn="ctr"/>
            <a:endParaRPr lang="en-US" sz="1400" b="1" dirty="0">
              <a:solidFill>
                <a:srgbClr val="000000"/>
              </a:solidFill>
              <a:latin typeface="Trebuchet MS" panose="020B0603020202020204" pitchFamily="34" charset="0"/>
            </a:endParaRPr>
          </a:p>
          <a:p>
            <a:pPr algn="ctr"/>
            <a:endParaRPr lang="en-US" sz="1400" b="1" dirty="0">
              <a:solidFill>
                <a:srgbClr val="000000"/>
              </a:solidFill>
              <a:latin typeface="Trebuchet MS" panose="020B0603020202020204" pitchFamily="34" charset="0"/>
            </a:endParaRPr>
          </a:p>
          <a:p>
            <a:pPr algn="ctr"/>
            <a:endParaRPr lang="en-US" sz="1400" b="1" dirty="0">
              <a:solidFill>
                <a:srgbClr val="000000"/>
              </a:solidFill>
              <a:latin typeface="Trebuchet MS" panose="020B0603020202020204" pitchFamily="34" charset="0"/>
            </a:endParaRPr>
          </a:p>
          <a:p>
            <a:pPr algn="ctr"/>
            <a:endParaRPr lang="en-US" sz="1400" b="1" dirty="0">
              <a:solidFill>
                <a:srgbClr val="000000"/>
              </a:solidFill>
              <a:latin typeface="Trebuchet MS" panose="020B0603020202020204" pitchFamily="34" charset="0"/>
            </a:endParaRPr>
          </a:p>
          <a:p>
            <a:pPr algn="ctr"/>
            <a:r>
              <a:rPr lang="en-US" sz="1600" dirty="0">
                <a:solidFill>
                  <a:srgbClr val="000000"/>
                </a:solidFill>
                <a:latin typeface="Trebuchet MS" panose="020B0603020202020204" pitchFamily="34" charset="0"/>
              </a:rPr>
              <a:t>George </a:t>
            </a:r>
            <a:r>
              <a:rPr lang="en-US" sz="1600" dirty="0" err="1">
                <a:solidFill>
                  <a:srgbClr val="000000"/>
                </a:solidFill>
                <a:latin typeface="Trebuchet MS" panose="020B0603020202020204" pitchFamily="34" charset="0"/>
              </a:rPr>
              <a:t>DeMartino</a:t>
            </a:r>
            <a:endParaRPr lang="en-US" sz="1600" dirty="0">
              <a:solidFill>
                <a:srgbClr val="000000"/>
              </a:solidFill>
              <a:latin typeface="Trebuchet MS" panose="020B0603020202020204" pitchFamily="34" charset="0"/>
            </a:endParaRPr>
          </a:p>
          <a:p>
            <a:pPr algn="ctr"/>
            <a:r>
              <a:rPr lang="en-US" sz="1600" dirty="0">
                <a:solidFill>
                  <a:srgbClr val="000000"/>
                </a:solidFill>
                <a:latin typeface="Trebuchet MS" panose="020B0603020202020204" pitchFamily="34" charset="0"/>
              </a:rPr>
              <a:t>Josef Korbel School of International Studies</a:t>
            </a:r>
          </a:p>
          <a:p>
            <a:pPr algn="ctr"/>
            <a:r>
              <a:rPr lang="en-US" sz="1600" dirty="0">
                <a:solidFill>
                  <a:srgbClr val="000000"/>
                </a:solidFill>
                <a:latin typeface="Trebuchet MS" panose="020B0603020202020204" pitchFamily="34" charset="0"/>
              </a:rPr>
              <a:t>University of Denver</a:t>
            </a:r>
          </a:p>
          <a:p>
            <a:pPr algn="ctr"/>
            <a:endParaRPr lang="en-US" sz="1600" dirty="0">
              <a:solidFill>
                <a:srgbClr val="000000"/>
              </a:solidFill>
              <a:latin typeface="Trebuchet MS" panose="020B0603020202020204" pitchFamily="34" charset="0"/>
            </a:endParaRPr>
          </a:p>
          <a:p>
            <a:pPr algn="ctr"/>
            <a:r>
              <a:rPr lang="en-US" sz="1600" dirty="0" err="1">
                <a:solidFill>
                  <a:srgbClr val="000000"/>
                </a:solidFill>
                <a:latin typeface="Trebuchet MS" panose="020B0603020202020204" pitchFamily="34" charset="0"/>
              </a:rPr>
              <a:t>George.DeMartino@du.edu</a:t>
            </a:r>
            <a:endParaRPr lang="en-US" sz="1600" dirty="0">
              <a:solidFill>
                <a:srgbClr val="000000"/>
              </a:solidFill>
              <a:latin typeface="Trebuchet MS" panose="020B0603020202020204" pitchFamily="34" charset="0"/>
            </a:endParaRPr>
          </a:p>
          <a:p>
            <a:pPr algn="ctr"/>
            <a:endParaRPr lang="en-US" sz="2700" dirty="0">
              <a:latin typeface="Trebuchet MS" panose="020B0603020202020204" pitchFamily="34" charset="0"/>
            </a:endParaRPr>
          </a:p>
        </p:txBody>
      </p:sp>
    </p:spTree>
    <p:extLst>
      <p:ext uri="{BB962C8B-B14F-4D97-AF65-F5344CB8AC3E}">
        <p14:creationId xmlns:p14="http://schemas.microsoft.com/office/powerpoint/2010/main" val="3388785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7" name="Title 6">
            <a:extLst>
              <a:ext uri="{FF2B5EF4-FFF2-40B4-BE49-F238E27FC236}">
                <a16:creationId xmlns:a16="http://schemas.microsoft.com/office/drawing/2014/main" id="{164411A5-E516-364C-BE0F-64E6BBE4A89D}"/>
              </a:ext>
            </a:extLst>
          </p:cNvPr>
          <p:cNvSpPr>
            <a:spLocks noGrp="1"/>
          </p:cNvSpPr>
          <p:nvPr>
            <p:ph type="title"/>
          </p:nvPr>
        </p:nvSpPr>
        <p:spPr>
          <a:xfrm>
            <a:off x="838200" y="500062"/>
            <a:ext cx="10515600" cy="1325563"/>
          </a:xfrm>
        </p:spPr>
        <p:txBody>
          <a:bodyPr>
            <a:normAutofit fontScale="90000"/>
          </a:bodyPr>
          <a:lstStyle/>
          <a:p>
            <a:pPr algn="ctr"/>
            <a:r>
              <a:rPr lang="en-US" sz="2700" dirty="0">
                <a:latin typeface="Trebuchet MS" panose="020B0703020202090204" pitchFamily="34" charset="0"/>
              </a:rPr>
              <a:t>Do Economists Lie? </a:t>
            </a:r>
            <a:br>
              <a:rPr lang="en-US" sz="2700" dirty="0">
                <a:latin typeface="Trebuchet MS" panose="020B0703020202090204" pitchFamily="34" charset="0"/>
              </a:rPr>
            </a:br>
            <a:r>
              <a:rPr lang="en-US" sz="2200" dirty="0">
                <a:latin typeface="Trebuchet MS" panose="020B0703020202090204" pitchFamily="34" charset="0"/>
              </a:rPr>
              <a:t>From Dani Rodrik, Straight Talk on Trade</a:t>
            </a:r>
            <a:br>
              <a:rPr lang="en-US" sz="2700" dirty="0">
                <a:latin typeface="Trebuchet MS" panose="020B0703020202090204" pitchFamily="34" charset="0"/>
              </a:rPr>
            </a:br>
            <a:br>
              <a:rPr lang="en-US" sz="2700" dirty="0">
                <a:latin typeface="Trebuchet MS" panose="020B0703020202090204" pitchFamily="34" charset="0"/>
              </a:rPr>
            </a:br>
            <a:r>
              <a:rPr lang="en-US" sz="2200" b="1" dirty="0">
                <a:latin typeface="Trebuchet MS" panose="020B0703020202090204" pitchFamily="34" charset="0"/>
              </a:rPr>
              <a:t>Economists over the previous decades:</a:t>
            </a:r>
            <a:br>
              <a:rPr lang="en-US" sz="2200" b="1" dirty="0">
                <a:latin typeface="Trebuchet MS" panose="020B0703020202090204" pitchFamily="34" charset="0"/>
              </a:rPr>
            </a:br>
            <a:endParaRPr lang="en-US" sz="2200" b="1" dirty="0">
              <a:latin typeface="Trebuchet MS" panose="020B0703020202090204" pitchFamily="34" charset="0"/>
            </a:endParaRPr>
          </a:p>
        </p:txBody>
      </p:sp>
      <p:graphicFrame>
        <p:nvGraphicFramePr>
          <p:cNvPr id="14" name="Content Placeholder 8">
            <a:extLst>
              <a:ext uri="{FF2B5EF4-FFF2-40B4-BE49-F238E27FC236}">
                <a16:creationId xmlns:a16="http://schemas.microsoft.com/office/drawing/2014/main" id="{698F7221-C0A5-493D-9DD8-FC66E6BF4F43}"/>
              </a:ext>
            </a:extLst>
          </p:cNvPr>
          <p:cNvGraphicFramePr>
            <a:graphicFrameLocks noGrp="1"/>
          </p:cNvGraphicFramePr>
          <p:nvPr>
            <p:ph idx="1"/>
            <p:extLst>
              <p:ext uri="{D42A27DB-BD31-4B8C-83A1-F6EECF244321}">
                <p14:modId xmlns:p14="http://schemas.microsoft.com/office/powerpoint/2010/main" val="38710975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364294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92C76-EE18-B347-895A-EBB82FB2616A}"/>
              </a:ext>
            </a:extLst>
          </p:cNvPr>
          <p:cNvSpPr>
            <a:spLocks noGrp="1"/>
          </p:cNvSpPr>
          <p:nvPr>
            <p:ph type="title"/>
          </p:nvPr>
        </p:nvSpPr>
        <p:spPr>
          <a:xfrm>
            <a:off x="841248" y="548640"/>
            <a:ext cx="3600860" cy="5431536"/>
          </a:xfrm>
        </p:spPr>
        <p:txBody>
          <a:bodyPr>
            <a:normAutofit/>
          </a:bodyPr>
          <a:lstStyle/>
          <a:p>
            <a:r>
              <a:rPr lang="en-US" dirty="0">
                <a:latin typeface="Trebuchet MS" panose="020B0703020202090204" pitchFamily="34" charset="0"/>
              </a:rPr>
              <a:t>Recognition of Economic Deception, </a:t>
            </a:r>
            <a:br>
              <a:rPr lang="en-US" dirty="0">
                <a:latin typeface="Trebuchet MS" panose="020B0703020202090204" pitchFamily="34" charset="0"/>
              </a:rPr>
            </a:br>
            <a:r>
              <a:rPr lang="en-US" dirty="0">
                <a:latin typeface="Trebuchet MS" panose="020B0703020202090204" pitchFamily="34" charset="0"/>
              </a:rPr>
              <a:t>in Economics and Beyond</a:t>
            </a:r>
          </a:p>
        </p:txBody>
      </p:sp>
      <p:sp>
        <p:nvSpPr>
          <p:cNvPr id="3" name="Content Placeholder 2">
            <a:extLst>
              <a:ext uri="{FF2B5EF4-FFF2-40B4-BE49-F238E27FC236}">
                <a16:creationId xmlns:a16="http://schemas.microsoft.com/office/drawing/2014/main" id="{072EA98F-1BF5-A84C-89DE-1268A3C01113}"/>
              </a:ext>
            </a:extLst>
          </p:cNvPr>
          <p:cNvSpPr>
            <a:spLocks noGrp="1"/>
          </p:cNvSpPr>
          <p:nvPr>
            <p:ph idx="1"/>
          </p:nvPr>
        </p:nvSpPr>
        <p:spPr>
          <a:xfrm>
            <a:off x="5126418" y="552091"/>
            <a:ext cx="6224335" cy="5431536"/>
          </a:xfrm>
          <a:noFill/>
        </p:spPr>
        <p:txBody>
          <a:bodyPr anchor="ctr">
            <a:normAutofit/>
          </a:bodyPr>
          <a:lstStyle/>
          <a:p>
            <a:pPr marL="0" indent="0">
              <a:buNone/>
            </a:pPr>
            <a:r>
              <a:rPr lang="en-US" sz="1700">
                <a:latin typeface="Trebuchet MS" panose="020B0703020202090204" pitchFamily="34" charset="0"/>
              </a:rPr>
              <a:t>“It’s the art of statesmanship to tell lies but they must be ‘plausible lies’.” J.M. Keynes to Abba Lerner (reported in Colander 2019).</a:t>
            </a:r>
          </a:p>
          <a:p>
            <a:pPr marL="0" indent="0">
              <a:buNone/>
            </a:pPr>
            <a:endParaRPr lang="en-US" sz="1700">
              <a:latin typeface="Trebuchet MS" panose="020B0703020202090204" pitchFamily="34" charset="0"/>
            </a:endParaRPr>
          </a:p>
          <a:p>
            <a:pPr marL="0" indent="0">
              <a:buNone/>
            </a:pPr>
            <a:r>
              <a:rPr lang="en-US" sz="1700">
                <a:latin typeface="Trebuchet MS" panose="020B0703020202090204" pitchFamily="34" charset="0"/>
              </a:rPr>
              <a:t>“The purpose of studying economics is not to acquire a set of ready-made answers to economic questions, but to learn how to avoid being deceived by economists.”</a:t>
            </a:r>
            <a:r>
              <a:rPr lang="en-US" sz="1700" b="1">
                <a:latin typeface="Trebuchet MS" panose="020B0703020202090204" pitchFamily="34" charset="0"/>
              </a:rPr>
              <a:t> </a:t>
            </a:r>
            <a:r>
              <a:rPr lang="en-US" sz="1700">
                <a:latin typeface="Trebuchet MS" panose="020B0703020202090204" pitchFamily="34" charset="0"/>
              </a:rPr>
              <a:t>Joan Robinson</a:t>
            </a:r>
            <a:endParaRPr lang="en-US" sz="1700" b="1">
              <a:latin typeface="Trebuchet MS" panose="020B0703020202090204" pitchFamily="34" charset="0"/>
            </a:endParaRPr>
          </a:p>
          <a:p>
            <a:pPr marL="0" indent="0">
              <a:buNone/>
            </a:pPr>
            <a:r>
              <a:rPr lang="en-US" sz="1700">
                <a:latin typeface="Trebuchet MS" panose="020B0703020202090204" pitchFamily="34" charset="0"/>
              </a:rPr>
              <a:t> </a:t>
            </a:r>
          </a:p>
          <a:p>
            <a:pPr marL="0" indent="0">
              <a:buNone/>
            </a:pPr>
            <a:r>
              <a:rPr lang="en-US" sz="1700">
                <a:latin typeface="Trebuchet MS" panose="020B0703020202090204" pitchFamily="34" charset="0"/>
              </a:rPr>
              <a:t>“The Chancellor of the Exchequer is not required to respond honestly to questions about a future devaluation of the currency.” Philosopher Stuart Hampshire </a:t>
            </a:r>
          </a:p>
          <a:p>
            <a:pPr marL="0" indent="0">
              <a:buNone/>
            </a:pPr>
            <a:endParaRPr lang="en-US" sz="1700">
              <a:latin typeface="Trebuchet MS" panose="020B0703020202090204" pitchFamily="34" charset="0"/>
            </a:endParaRPr>
          </a:p>
          <a:p>
            <a:pPr marL="0" indent="0">
              <a:buNone/>
            </a:pPr>
            <a:r>
              <a:rPr lang="en-US" sz="1700">
                <a:latin typeface="Trebuchet MS" panose="020B0703020202090204" pitchFamily="34" charset="0"/>
              </a:rPr>
              <a:t>“For just as James Bond has a “License to Kill” in the Ian Fleming books, so central bankers possess a “License to Lie” — or, putting it more diplomatically and politely, to make promises about the future that cannot be honored and often turn out to be false.” Anatole Kaletsky (2014).</a:t>
            </a:r>
          </a:p>
          <a:p>
            <a:endParaRPr lang="en-US" sz="1700" dirty="0"/>
          </a:p>
        </p:txBody>
      </p:sp>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54C4C863-5CD4-4D41-B61B-08BE05E2B511}"/>
              </a:ext>
            </a:extLst>
          </p:cNvPr>
          <p:cNvSpPr txBox="1"/>
          <p:nvPr/>
        </p:nvSpPr>
        <p:spPr>
          <a:xfrm>
            <a:off x="4683967" y="20713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074627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9B0B4624-7B8A-E748-8A70-1C44BFBD30AB}"/>
              </a:ext>
            </a:extLst>
          </p:cNvPr>
          <p:cNvSpPr>
            <a:spLocks noGrp="1"/>
          </p:cNvSpPr>
          <p:nvPr>
            <p:ph type="title"/>
          </p:nvPr>
        </p:nvSpPr>
        <p:spPr>
          <a:xfrm>
            <a:off x="838200" y="637308"/>
            <a:ext cx="10515600" cy="890868"/>
          </a:xfrm>
        </p:spPr>
        <p:txBody>
          <a:bodyPr/>
          <a:lstStyle/>
          <a:p>
            <a:r>
              <a:rPr lang="en-US" i="1" dirty="0">
                <a:latin typeface="Trebuchet MS" panose="020B0703020202090204" pitchFamily="34" charset="0"/>
              </a:rPr>
              <a:t>Why</a:t>
            </a:r>
            <a:r>
              <a:rPr lang="en-US" dirty="0">
                <a:latin typeface="Trebuchet MS" panose="020B0703020202090204" pitchFamily="34" charset="0"/>
              </a:rPr>
              <a:t> </a:t>
            </a:r>
            <a:r>
              <a:rPr lang="en-US" i="1" dirty="0">
                <a:latin typeface="Trebuchet MS" panose="020B0703020202090204" pitchFamily="34" charset="0"/>
              </a:rPr>
              <a:t>Do Economists Deceive</a:t>
            </a:r>
            <a:r>
              <a:rPr lang="en-US" dirty="0">
                <a:latin typeface="Trebuchet MS" panose="020B0703020202090204" pitchFamily="34" charset="0"/>
              </a:rPr>
              <a:t>?</a:t>
            </a:r>
          </a:p>
        </p:txBody>
      </p:sp>
      <p:sp>
        <p:nvSpPr>
          <p:cNvPr id="3" name="Content Placeholder 2">
            <a:extLst>
              <a:ext uri="{FF2B5EF4-FFF2-40B4-BE49-F238E27FC236}">
                <a16:creationId xmlns:a16="http://schemas.microsoft.com/office/drawing/2014/main" id="{B04924CA-2017-6640-8F48-50E4BE38519F}"/>
              </a:ext>
            </a:extLst>
          </p:cNvPr>
          <p:cNvSpPr>
            <a:spLocks noGrp="1"/>
          </p:cNvSpPr>
          <p:nvPr>
            <p:ph idx="1"/>
          </p:nvPr>
        </p:nvSpPr>
        <p:spPr>
          <a:xfrm>
            <a:off x="838200" y="1528175"/>
            <a:ext cx="10515600" cy="4648788"/>
          </a:xfrm>
        </p:spPr>
        <p:txBody>
          <a:bodyPr>
            <a:normAutofit lnSpcReduction="10000"/>
          </a:bodyPr>
          <a:lstStyle/>
          <a:p>
            <a:r>
              <a:rPr lang="en-US" sz="2400" dirty="0">
                <a:latin typeface="Trebuchet MS" panose="020B0703020202090204" pitchFamily="34" charset="0"/>
              </a:rPr>
              <a:t>Rodrik, standing on “the side of angels,” the free traders were reluctant “to provide ammunition to the barbarians.” </a:t>
            </a:r>
          </a:p>
          <a:p>
            <a:r>
              <a:rPr lang="en-US" sz="2400" dirty="0">
                <a:latin typeface="Trebuchet MS" panose="020B0703020202090204" pitchFamily="34" charset="0"/>
              </a:rPr>
              <a:t>My claim: economists engage in prosocial</a:t>
            </a:r>
            <a:r>
              <a:rPr lang="en-US" sz="2400" dirty="0">
                <a:solidFill>
                  <a:srgbClr val="FF0000"/>
                </a:solidFill>
                <a:latin typeface="Trebuchet MS" panose="020B0703020202090204" pitchFamily="34" charset="0"/>
              </a:rPr>
              <a:t> </a:t>
            </a:r>
            <a:r>
              <a:rPr lang="en-US" sz="2400" dirty="0">
                <a:latin typeface="Trebuchet MS" panose="020B0703020202090204" pitchFamily="34" charset="0"/>
              </a:rPr>
              <a:t>lying—lying in the service of others. Follows from a </a:t>
            </a:r>
            <a:r>
              <a:rPr lang="en-US" sz="2400" i="1" dirty="0">
                <a:latin typeface="Trebuchet MS" panose="020B0703020202090204" pitchFamily="34" charset="0"/>
              </a:rPr>
              <a:t>paternalistic ethos</a:t>
            </a:r>
            <a:r>
              <a:rPr lang="en-US" sz="2400" dirty="0">
                <a:latin typeface="Trebuchet MS" panose="020B0703020202090204" pitchFamily="34" charset="0"/>
              </a:rPr>
              <a:t>: </a:t>
            </a:r>
          </a:p>
          <a:p>
            <a:pPr lvl="1"/>
            <a:r>
              <a:rPr lang="en-US" dirty="0">
                <a:latin typeface="Trebuchet MS" panose="020B0703020202090204" pitchFamily="34" charset="0"/>
              </a:rPr>
              <a:t>Economists know best</a:t>
            </a:r>
          </a:p>
          <a:p>
            <a:pPr lvl="1"/>
            <a:r>
              <a:rPr lang="en-US" dirty="0">
                <a:latin typeface="Trebuchet MS" panose="020B0703020202090204" pitchFamily="34" charset="0"/>
              </a:rPr>
              <a:t>Economists </a:t>
            </a:r>
            <a:r>
              <a:rPr lang="en-US" i="1" dirty="0">
                <a:latin typeface="Trebuchet MS" panose="020B0703020202090204" pitchFamily="34" charset="0"/>
              </a:rPr>
              <a:t>morally obligated </a:t>
            </a:r>
            <a:r>
              <a:rPr lang="en-US" dirty="0">
                <a:latin typeface="Trebuchet MS" panose="020B0703020202090204" pitchFamily="34" charset="0"/>
              </a:rPr>
              <a:t>to do what’s right for others </a:t>
            </a:r>
            <a:r>
              <a:rPr lang="en-US" i="1" dirty="0">
                <a:latin typeface="Trebuchet MS" panose="020B0703020202090204" pitchFamily="34" charset="0"/>
              </a:rPr>
              <a:t>even when others oppose what economists propose</a:t>
            </a:r>
          </a:p>
          <a:p>
            <a:pPr lvl="1"/>
            <a:r>
              <a:rPr lang="en-US" dirty="0">
                <a:latin typeface="Trebuchet MS" panose="020B0703020202090204" pitchFamily="34" charset="0"/>
              </a:rPr>
              <a:t>If deception is the best or only means to secure economists’ influence, they are warranted in deceiving (and perhaps required to do so)</a:t>
            </a:r>
          </a:p>
          <a:p>
            <a:pPr lvl="1"/>
            <a:r>
              <a:rPr lang="en-US" b="1" dirty="0">
                <a:latin typeface="Trebuchet MS" panose="020B0703020202090204" pitchFamily="34" charset="0"/>
              </a:rPr>
              <a:t>The Question: </a:t>
            </a:r>
            <a:r>
              <a:rPr lang="en-US" dirty="0">
                <a:latin typeface="Trebuchet MS" panose="020B0703020202090204" pitchFamily="34" charset="0"/>
              </a:rPr>
              <a:t>Is there a compelling case for ethical exceptionalism for economists and other academics in their extracurricular activities in pursuit of social betterment? </a:t>
            </a:r>
          </a:p>
          <a:p>
            <a:endParaRPr lang="en-US" dirty="0"/>
          </a:p>
        </p:txBody>
      </p:sp>
    </p:spTree>
    <p:extLst>
      <p:ext uri="{BB962C8B-B14F-4D97-AF65-F5344CB8AC3E}">
        <p14:creationId xmlns:p14="http://schemas.microsoft.com/office/powerpoint/2010/main" val="27053156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4"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C78F52D2-EE04-2D4D-B9C7-6522B7F806FE}"/>
              </a:ext>
            </a:extLst>
          </p:cNvPr>
          <p:cNvSpPr>
            <a:spLocks noGrp="1"/>
          </p:cNvSpPr>
          <p:nvPr>
            <p:ph type="title"/>
          </p:nvPr>
        </p:nvSpPr>
        <p:spPr>
          <a:xfrm>
            <a:off x="1098468" y="885651"/>
            <a:ext cx="3229803" cy="4624603"/>
          </a:xfrm>
        </p:spPr>
        <p:txBody>
          <a:bodyPr>
            <a:normAutofit/>
          </a:bodyPr>
          <a:lstStyle/>
          <a:p>
            <a:r>
              <a:rPr lang="en-US" sz="3700" dirty="0">
                <a:solidFill>
                  <a:srgbClr val="FFFFFF"/>
                </a:solidFill>
                <a:latin typeface="Trebuchet MS" panose="020B0703020202090204" pitchFamily="34" charset="0"/>
              </a:rPr>
              <a:t>Example: The 2008 Crisis and the Ben Bernanke Problem</a:t>
            </a:r>
          </a:p>
        </p:txBody>
      </p:sp>
      <p:sp>
        <p:nvSpPr>
          <p:cNvPr id="3" name="Content Placeholder 2">
            <a:extLst>
              <a:ext uri="{FF2B5EF4-FFF2-40B4-BE49-F238E27FC236}">
                <a16:creationId xmlns:a16="http://schemas.microsoft.com/office/drawing/2014/main" id="{B28F442C-9054-184B-B8C2-A072EF51868B}"/>
              </a:ext>
            </a:extLst>
          </p:cNvPr>
          <p:cNvSpPr>
            <a:spLocks noGrp="1"/>
          </p:cNvSpPr>
          <p:nvPr>
            <p:ph idx="1"/>
          </p:nvPr>
        </p:nvSpPr>
        <p:spPr>
          <a:xfrm>
            <a:off x="4978708" y="885651"/>
            <a:ext cx="6525220" cy="4616849"/>
          </a:xfrm>
        </p:spPr>
        <p:txBody>
          <a:bodyPr anchor="ctr">
            <a:normAutofit/>
          </a:bodyPr>
          <a:lstStyle/>
          <a:p>
            <a:pPr marL="0" indent="0">
              <a:buNone/>
            </a:pPr>
            <a:r>
              <a:rPr lang="en-US" sz="1700" dirty="0">
                <a:latin typeface="Trebuchet MS" panose="020B0703020202090204" pitchFamily="34" charset="0"/>
              </a:rPr>
              <a:t>Bernanke conveyed increasing confidence in the economy and the Fed’s ability to manage economic affairs just as the world economy was about to implode.</a:t>
            </a:r>
          </a:p>
          <a:p>
            <a:pPr marL="0" indent="0">
              <a:buNone/>
            </a:pPr>
            <a:r>
              <a:rPr lang="en-US" sz="1700" dirty="0">
                <a:latin typeface="Trebuchet MS" panose="020B0703020202090204" pitchFamily="34" charset="0"/>
              </a:rPr>
              <a:t> </a:t>
            </a:r>
            <a:r>
              <a:rPr lang="en-US" sz="1700" i="1" dirty="0">
                <a:latin typeface="Trebuchet MS" panose="020B0703020202090204" pitchFamily="34" charset="0"/>
              </a:rPr>
              <a:t>Strategic Speaking </a:t>
            </a:r>
            <a:r>
              <a:rPr lang="en-US" sz="1700" dirty="0">
                <a:latin typeface="Trebuchet MS" panose="020B0703020202090204" pitchFamily="34" charset="0"/>
              </a:rPr>
              <a:t>about of Government-Sponsored Enterprises---Fannie Mae and Freddie Mac—July 17, 2008:</a:t>
            </a:r>
          </a:p>
          <a:p>
            <a:pPr marL="0" indent="0">
              <a:buNone/>
            </a:pPr>
            <a:r>
              <a:rPr lang="en-US" sz="1700" dirty="0">
                <a:latin typeface="Trebuchet MS" panose="020B0703020202090204" pitchFamily="34" charset="0"/>
              </a:rPr>
              <a:t>“The GSEs are adequately capitalized. </a:t>
            </a:r>
            <a:r>
              <a:rPr lang="en-US" sz="1700" i="1" dirty="0">
                <a:latin typeface="Trebuchet MS" panose="020B0703020202090204" pitchFamily="34" charset="0"/>
              </a:rPr>
              <a:t>They are in no danger of failing.” </a:t>
            </a:r>
          </a:p>
          <a:p>
            <a:pPr marL="0" indent="0">
              <a:buNone/>
            </a:pPr>
            <a:endParaRPr lang="en-US" sz="1700" dirty="0">
              <a:latin typeface="Trebuchet MS" panose="020B0703020202090204" pitchFamily="34" charset="0"/>
            </a:endParaRPr>
          </a:p>
          <a:p>
            <a:pPr marL="0" indent="0">
              <a:buNone/>
            </a:pPr>
            <a:r>
              <a:rPr lang="en-US" sz="1700" dirty="0">
                <a:latin typeface="Trebuchet MS" panose="020B0703020202090204" pitchFamily="34" charset="0"/>
              </a:rPr>
              <a:t>Two weeks later Warren Buffet warns of imminent crisis. </a:t>
            </a:r>
          </a:p>
          <a:p>
            <a:pPr marL="0" indent="0">
              <a:buNone/>
            </a:pPr>
            <a:endParaRPr lang="en-US" sz="1700" dirty="0">
              <a:latin typeface="Trebuchet MS" panose="020B0703020202090204" pitchFamily="34" charset="0"/>
            </a:endParaRPr>
          </a:p>
          <a:p>
            <a:pPr marL="0" indent="0">
              <a:buNone/>
            </a:pPr>
            <a:r>
              <a:rPr lang="en-US" sz="1700" dirty="0">
                <a:latin typeface="Trebuchet MS" panose="020B0703020202090204" pitchFamily="34" charset="0"/>
              </a:rPr>
              <a:t>Three weeks later the Treasurer is authorized to purchase up to $100 billion in Freddie Mac and Fannie Mae assets to prevent financial disaster.</a:t>
            </a:r>
          </a:p>
          <a:p>
            <a:pPr marL="0" indent="0">
              <a:buNone/>
            </a:pPr>
            <a:r>
              <a:rPr lang="en-US" sz="1700" i="1" dirty="0">
                <a:latin typeface="Trebuchet MS" panose="020B0703020202090204" pitchFamily="34" charset="0"/>
              </a:rPr>
              <a:t>What are we to make of Bernanke’s intended deception?</a:t>
            </a:r>
          </a:p>
          <a:p>
            <a:endParaRPr lang="en-US" sz="1700" dirty="0"/>
          </a:p>
        </p:txBody>
      </p:sp>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Tree>
    <p:extLst>
      <p:ext uri="{BB962C8B-B14F-4D97-AF65-F5344CB8AC3E}">
        <p14:creationId xmlns:p14="http://schemas.microsoft.com/office/powerpoint/2010/main" val="345984990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C78F52D2-EE04-2D4D-B9C7-6522B7F806FE}"/>
              </a:ext>
            </a:extLst>
          </p:cNvPr>
          <p:cNvSpPr>
            <a:spLocks noGrp="1"/>
          </p:cNvSpPr>
          <p:nvPr>
            <p:ph type="title"/>
          </p:nvPr>
        </p:nvSpPr>
        <p:spPr/>
        <p:txBody>
          <a:bodyPr/>
          <a:lstStyle/>
          <a:p>
            <a:r>
              <a:rPr lang="en-US" dirty="0">
                <a:latin typeface="Trebuchet MS" panose="020B0703020202090204" pitchFamily="34" charset="0"/>
              </a:rPr>
              <a:t>Several Justifications for Pro-Social Lying</a:t>
            </a:r>
          </a:p>
        </p:txBody>
      </p:sp>
      <p:sp>
        <p:nvSpPr>
          <p:cNvPr id="3" name="Content Placeholder 2">
            <a:extLst>
              <a:ext uri="{FF2B5EF4-FFF2-40B4-BE49-F238E27FC236}">
                <a16:creationId xmlns:a16="http://schemas.microsoft.com/office/drawing/2014/main" id="{B28F442C-9054-184B-B8C2-A072EF51868B}"/>
              </a:ext>
            </a:extLst>
          </p:cNvPr>
          <p:cNvSpPr>
            <a:spLocks noGrp="1"/>
          </p:cNvSpPr>
          <p:nvPr>
            <p:ph idx="1"/>
          </p:nvPr>
        </p:nvSpPr>
        <p:spPr/>
        <p:txBody>
          <a:bodyPr>
            <a:normAutofit fontScale="85000" lnSpcReduction="20000"/>
          </a:bodyPr>
          <a:lstStyle/>
          <a:p>
            <a:pPr marL="0" indent="0">
              <a:buNone/>
            </a:pPr>
            <a:endParaRPr lang="en-US" dirty="0"/>
          </a:p>
          <a:p>
            <a:r>
              <a:rPr lang="en-US" dirty="0">
                <a:latin typeface="Trebuchet MS" panose="020B0703020202090204" pitchFamily="34" charset="0"/>
              </a:rPr>
              <a:t>Crisis Conditions           The Ben Bernanke Problem     </a:t>
            </a:r>
          </a:p>
          <a:p>
            <a:r>
              <a:rPr lang="en-US" dirty="0">
                <a:latin typeface="Trebuchet MS" panose="020B0703020202090204" pitchFamily="34" charset="0"/>
              </a:rPr>
              <a:t>Strategic Speaking⎬</a:t>
            </a:r>
          </a:p>
          <a:p>
            <a:endParaRPr lang="en-US" dirty="0">
              <a:latin typeface="Trebuchet MS" panose="020B0703020202090204" pitchFamily="34" charset="0"/>
            </a:endParaRPr>
          </a:p>
          <a:p>
            <a:r>
              <a:rPr lang="en-US" dirty="0">
                <a:latin typeface="Trebuchet MS" panose="020B0703020202090204" pitchFamily="34" charset="0"/>
              </a:rPr>
              <a:t>Irreparable Professional-Layperson </a:t>
            </a:r>
            <a:r>
              <a:rPr lang="en-US" i="1" dirty="0">
                <a:latin typeface="Trebuchet MS" panose="020B0703020202090204" pitchFamily="34" charset="0"/>
              </a:rPr>
              <a:t>Epistemic Asymmetry </a:t>
            </a:r>
            <a:r>
              <a:rPr lang="en-US" dirty="0">
                <a:latin typeface="Trebuchet MS" panose="020B0703020202090204" pitchFamily="34" charset="0"/>
              </a:rPr>
              <a:t>(Economics)</a:t>
            </a:r>
          </a:p>
          <a:p>
            <a:r>
              <a:rPr lang="en-US" dirty="0">
                <a:latin typeface="Trebuchet MS" panose="020B0703020202090204" pitchFamily="34" charset="0"/>
              </a:rPr>
              <a:t>Seductive but Harmful Alternatives—TINA!</a:t>
            </a:r>
            <a:endParaRPr lang="en-US" i="1" dirty="0">
              <a:latin typeface="Trebuchet MS" panose="020B0703020202090204" pitchFamily="34" charset="0"/>
            </a:endParaRPr>
          </a:p>
          <a:p>
            <a:r>
              <a:rPr lang="en-US" dirty="0">
                <a:latin typeface="Trebuchet MS" panose="020B0703020202090204" pitchFamily="34" charset="0"/>
              </a:rPr>
              <a:t>Defensive, Deception-Countering Lies</a:t>
            </a:r>
          </a:p>
          <a:p>
            <a:r>
              <a:rPr lang="en-US" dirty="0">
                <a:latin typeface="Trebuchet MS" panose="020B0703020202090204" pitchFamily="34" charset="0"/>
              </a:rPr>
              <a:t>Adversarial Ethics  (“</a:t>
            </a:r>
            <a:r>
              <a:rPr lang="en-US" i="1" dirty="0">
                <a:latin typeface="Trebuchet MS" panose="020B0703020202090204" pitchFamily="34" charset="0"/>
              </a:rPr>
              <a:t>My job is to load up one side of the scales</a:t>
            </a:r>
            <a:r>
              <a:rPr lang="en-US" dirty="0">
                <a:latin typeface="Trebuchet MS" panose="020B0703020202090204" pitchFamily="34" charset="0"/>
              </a:rPr>
              <a:t>…”)</a:t>
            </a:r>
          </a:p>
          <a:p>
            <a:r>
              <a:rPr lang="en-US" dirty="0">
                <a:latin typeface="Trebuchet MS" panose="020B0703020202090204" pitchFamily="34" charset="0"/>
              </a:rPr>
              <a:t>Deficient Decision-Makers and Decision-Making Processes</a:t>
            </a:r>
          </a:p>
          <a:p>
            <a:r>
              <a:rPr lang="en-US" dirty="0">
                <a:latin typeface="Trebuchet MS" panose="020B0703020202090204" pitchFamily="34" charset="0"/>
              </a:rPr>
              <a:t>Consent of the Deceived (the public </a:t>
            </a:r>
            <a:r>
              <a:rPr lang="en-US" i="1" dirty="0">
                <a:latin typeface="Trebuchet MS" panose="020B0703020202090204" pitchFamily="34" charset="0"/>
              </a:rPr>
              <a:t>authorizes</a:t>
            </a:r>
            <a:r>
              <a:rPr lang="en-US" dirty="0">
                <a:latin typeface="Trebuchet MS" panose="020B0703020202090204" pitchFamily="34" charset="0"/>
              </a:rPr>
              <a:t> experts to lie to them)</a:t>
            </a:r>
          </a:p>
          <a:p>
            <a:r>
              <a:rPr lang="en-US" b="1" dirty="0">
                <a:latin typeface="Trebuchet MS" panose="020B0703020202090204" pitchFamily="34" charset="0"/>
              </a:rPr>
              <a:t>…</a:t>
            </a:r>
            <a:r>
              <a:rPr lang="en-US" dirty="0">
                <a:latin typeface="Trebuchet MS" panose="020B0703020202090204" pitchFamily="34" charset="0"/>
              </a:rPr>
              <a:t> </a:t>
            </a:r>
          </a:p>
          <a:p>
            <a:endParaRPr lang="en-US" dirty="0"/>
          </a:p>
        </p:txBody>
      </p:sp>
    </p:spTree>
    <p:extLst>
      <p:ext uri="{BB962C8B-B14F-4D97-AF65-F5344CB8AC3E}">
        <p14:creationId xmlns:p14="http://schemas.microsoft.com/office/powerpoint/2010/main" val="28190018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C78F52D2-EE04-2D4D-B9C7-6522B7F806FE}"/>
              </a:ext>
            </a:extLst>
          </p:cNvPr>
          <p:cNvSpPr>
            <a:spLocks noGrp="1"/>
          </p:cNvSpPr>
          <p:nvPr>
            <p:ph type="title"/>
          </p:nvPr>
        </p:nvSpPr>
        <p:spPr/>
        <p:txBody>
          <a:bodyPr/>
          <a:lstStyle/>
          <a:p>
            <a:r>
              <a:rPr lang="en-US" dirty="0">
                <a:latin typeface="Trebuchet MS" panose="020B0703020202090204" pitchFamily="34" charset="0"/>
              </a:rPr>
              <a:t>The Downside of Deception #1</a:t>
            </a:r>
          </a:p>
        </p:txBody>
      </p:sp>
      <p:sp>
        <p:nvSpPr>
          <p:cNvPr id="3" name="Content Placeholder 2">
            <a:extLst>
              <a:ext uri="{FF2B5EF4-FFF2-40B4-BE49-F238E27FC236}">
                <a16:creationId xmlns:a16="http://schemas.microsoft.com/office/drawing/2014/main" id="{B28F442C-9054-184B-B8C2-A072EF51868B}"/>
              </a:ext>
            </a:extLst>
          </p:cNvPr>
          <p:cNvSpPr>
            <a:spLocks noGrp="1"/>
          </p:cNvSpPr>
          <p:nvPr>
            <p:ph idx="1"/>
          </p:nvPr>
        </p:nvSpPr>
        <p:spPr>
          <a:xfrm>
            <a:off x="838200" y="1452282"/>
            <a:ext cx="10515600" cy="4724681"/>
          </a:xfrm>
        </p:spPr>
        <p:txBody>
          <a:bodyPr>
            <a:normAutofit lnSpcReduction="10000"/>
          </a:bodyPr>
          <a:lstStyle/>
          <a:p>
            <a:pPr marL="457200" indent="-457200">
              <a:buAutoNum type="arabicPeriod"/>
            </a:pPr>
            <a:r>
              <a:rPr lang="en-US" sz="2400" b="1" dirty="0">
                <a:solidFill>
                  <a:srgbClr val="FF0000"/>
                </a:solidFill>
                <a:latin typeface="Trebuchet MS" panose="020B0703020202090204" pitchFamily="34" charset="0"/>
              </a:rPr>
              <a:t>Paternalism </a:t>
            </a:r>
            <a:r>
              <a:rPr lang="en-US" sz="2400" b="1" dirty="0">
                <a:latin typeface="Trebuchet MS" panose="020B0703020202090204" pitchFamily="34" charset="0"/>
                <a:sym typeface="Wingdings" pitchFamily="2" charset="2"/>
              </a:rPr>
              <a:t> An insidious form of Coercion (e.g., TINA)</a:t>
            </a:r>
            <a:endParaRPr lang="en-US" sz="2400" b="1" dirty="0">
              <a:latin typeface="Trebuchet MS" panose="020B0703020202090204" pitchFamily="34" charset="0"/>
            </a:endParaRPr>
          </a:p>
          <a:p>
            <a:pPr marL="0" indent="0">
              <a:buNone/>
            </a:pPr>
            <a:r>
              <a:rPr lang="en-US" sz="2400" dirty="0">
                <a:latin typeface="Trebuchet MS" panose="020B0703020202090204" pitchFamily="34" charset="0"/>
              </a:rPr>
              <a:t>Ethical Maturation in Other Fields—Medical Practice </a:t>
            </a:r>
          </a:p>
          <a:p>
            <a:pPr marL="0" indent="0">
              <a:buNone/>
            </a:pPr>
            <a:r>
              <a:rPr lang="en-US" sz="2400" b="1" dirty="0">
                <a:solidFill>
                  <a:srgbClr val="FF0000"/>
                </a:solidFill>
                <a:latin typeface="Trebuchet MS" panose="020B0703020202090204" pitchFamily="34" charset="0"/>
              </a:rPr>
              <a:t>Hippocratic Tradition &amp; Paternalism: </a:t>
            </a:r>
          </a:p>
          <a:p>
            <a:pPr marL="0" indent="0">
              <a:buNone/>
            </a:pPr>
            <a:r>
              <a:rPr lang="en-US" sz="2400" dirty="0">
                <a:latin typeface="Trebuchet MS" panose="020B0703020202090204" pitchFamily="34" charset="0"/>
              </a:rPr>
              <a:t>	- Primacy of beneficence, non-maleficence (First, do no harm!)</a:t>
            </a:r>
          </a:p>
          <a:p>
            <a:pPr marL="0" indent="0">
              <a:buNone/>
            </a:pPr>
            <a:r>
              <a:rPr lang="en-US" sz="2400" i="1" dirty="0">
                <a:latin typeface="Trebuchet MS" panose="020B0703020202090204" pitchFamily="34" charset="0"/>
              </a:rPr>
              <a:t>	</a:t>
            </a:r>
            <a:r>
              <a:rPr lang="en-US" sz="2400" dirty="0">
                <a:latin typeface="Trebuchet MS" panose="020B0703020202090204" pitchFamily="34" charset="0"/>
              </a:rPr>
              <a:t>- Physician is authorized to make the right decisions</a:t>
            </a:r>
          </a:p>
          <a:p>
            <a:pPr marL="0" indent="0">
              <a:buNone/>
            </a:pPr>
            <a:r>
              <a:rPr lang="en-US" sz="2400" dirty="0">
                <a:latin typeface="Trebuchet MS" panose="020B0703020202090204" pitchFamily="34" charset="0"/>
              </a:rPr>
              <a:t>	- Physician deception accepted in the US until the patients’ rights 	  	  movement of the 1960s/1970s. </a:t>
            </a:r>
          </a:p>
          <a:p>
            <a:pPr marL="0" indent="0">
              <a:buNone/>
            </a:pPr>
            <a:r>
              <a:rPr lang="en-US" sz="2400" dirty="0">
                <a:solidFill>
                  <a:srgbClr val="FF0000"/>
                </a:solidFill>
                <a:latin typeface="Trebuchet MS" panose="020B0703020202090204" pitchFamily="34" charset="0"/>
              </a:rPr>
              <a:t>Turning point: </a:t>
            </a:r>
            <a:r>
              <a:rPr lang="en-US" sz="2400" dirty="0">
                <a:latin typeface="Trebuchet MS" panose="020B0703020202090204" pitchFamily="34" charset="0"/>
              </a:rPr>
              <a:t>Canterbury v. Spence, 1972, US Court of Appeals (DC Cir.)</a:t>
            </a:r>
          </a:p>
          <a:p>
            <a:pPr marL="0" indent="0">
              <a:buNone/>
            </a:pPr>
            <a:r>
              <a:rPr lang="en-US" sz="2400" dirty="0">
                <a:latin typeface="Trebuchet MS" panose="020B0703020202090204" pitchFamily="34" charset="0"/>
              </a:rPr>
              <a:t>		- Physician may not deceive, even for the patient’s wellbeing</a:t>
            </a:r>
          </a:p>
          <a:p>
            <a:pPr marL="0" indent="0">
              <a:buNone/>
            </a:pPr>
            <a:r>
              <a:rPr lang="en-US" sz="2400" dirty="0">
                <a:latin typeface="Trebuchet MS" panose="020B0703020202090204" pitchFamily="34" charset="0"/>
              </a:rPr>
              <a:t>		- </a:t>
            </a:r>
            <a:r>
              <a:rPr lang="en-US" sz="2400" i="1" dirty="0">
                <a:latin typeface="Trebuchet MS" panose="020B0703020202090204" pitchFamily="34" charset="0"/>
              </a:rPr>
              <a:t>Disrupts</a:t>
            </a:r>
            <a:r>
              <a:rPr lang="en-US" sz="2400" dirty="0">
                <a:latin typeface="Trebuchet MS" panose="020B0703020202090204" pitchFamily="34" charset="0"/>
              </a:rPr>
              <a:t> </a:t>
            </a:r>
            <a:r>
              <a:rPr lang="en-US" sz="2400" i="1" dirty="0">
                <a:latin typeface="Trebuchet MS" panose="020B0703020202090204" pitchFamily="34" charset="0"/>
              </a:rPr>
              <a:t>paternalistic ethos in medical ethics</a:t>
            </a:r>
          </a:p>
          <a:p>
            <a:pPr marL="0" indent="0">
              <a:buNone/>
            </a:pPr>
            <a:r>
              <a:rPr lang="en-US" sz="2400" b="1" dirty="0">
                <a:solidFill>
                  <a:srgbClr val="FF0000"/>
                </a:solidFill>
                <a:latin typeface="Trebuchet MS" panose="020B0703020202090204" pitchFamily="34" charset="0"/>
              </a:rPr>
              <a:t>New recognition of patient autonomy &amp; integrity</a:t>
            </a:r>
          </a:p>
          <a:p>
            <a:endParaRPr lang="en-US" dirty="0"/>
          </a:p>
        </p:txBody>
      </p:sp>
    </p:spTree>
    <p:extLst>
      <p:ext uri="{BB962C8B-B14F-4D97-AF65-F5344CB8AC3E}">
        <p14:creationId xmlns:p14="http://schemas.microsoft.com/office/powerpoint/2010/main" val="40500209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B5F32F-3410-4467-B553-465FF546D0BD}"/>
              </a:ext>
            </a:extLst>
          </p:cNvPr>
          <p:cNvSpPr txBox="1"/>
          <p:nvPr/>
        </p:nvSpPr>
        <p:spPr>
          <a:xfrm>
            <a:off x="-1" y="0"/>
            <a:ext cx="12188952" cy="228600"/>
          </a:xfrm>
          <a:prstGeom prst="rect">
            <a:avLst/>
          </a:prstGeom>
          <a:solidFill>
            <a:srgbClr val="8B2332"/>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562CA7BC-2E4F-4CF7-9667-4FED5FBEC9AD}"/>
              </a:ext>
            </a:extLst>
          </p:cNvPr>
          <p:cNvSpPr txBox="1"/>
          <p:nvPr/>
        </p:nvSpPr>
        <p:spPr>
          <a:xfrm>
            <a:off x="3048" y="6585670"/>
            <a:ext cx="12188952" cy="274320"/>
          </a:xfrm>
          <a:prstGeom prst="rect">
            <a:avLst/>
          </a:prstGeom>
          <a:solidFill>
            <a:srgbClr val="00637B"/>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C78F52D2-EE04-2D4D-B9C7-6522B7F806FE}"/>
              </a:ext>
            </a:extLst>
          </p:cNvPr>
          <p:cNvSpPr>
            <a:spLocks noGrp="1"/>
          </p:cNvSpPr>
          <p:nvPr>
            <p:ph type="title"/>
          </p:nvPr>
        </p:nvSpPr>
        <p:spPr/>
        <p:txBody>
          <a:bodyPr/>
          <a:lstStyle/>
          <a:p>
            <a:r>
              <a:rPr lang="en-US" dirty="0">
                <a:latin typeface="Trebuchet MS" panose="020B0703020202090204" pitchFamily="34" charset="0"/>
              </a:rPr>
              <a:t>The Downside of Deception #2</a:t>
            </a:r>
          </a:p>
        </p:txBody>
      </p:sp>
      <p:sp>
        <p:nvSpPr>
          <p:cNvPr id="3" name="Content Placeholder 2">
            <a:extLst>
              <a:ext uri="{FF2B5EF4-FFF2-40B4-BE49-F238E27FC236}">
                <a16:creationId xmlns:a16="http://schemas.microsoft.com/office/drawing/2014/main" id="{B28F442C-9054-184B-B8C2-A072EF51868B}"/>
              </a:ext>
            </a:extLst>
          </p:cNvPr>
          <p:cNvSpPr>
            <a:spLocks noGrp="1"/>
          </p:cNvSpPr>
          <p:nvPr>
            <p:ph idx="1"/>
          </p:nvPr>
        </p:nvSpPr>
        <p:spPr>
          <a:xfrm>
            <a:off x="821499" y="1537526"/>
            <a:ext cx="10515600" cy="4650332"/>
          </a:xfrm>
        </p:spPr>
        <p:txBody>
          <a:bodyPr>
            <a:normAutofit fontScale="70000" lnSpcReduction="20000"/>
          </a:bodyPr>
          <a:lstStyle/>
          <a:p>
            <a:pPr marL="0" indent="0">
              <a:spcBef>
                <a:spcPts val="600"/>
              </a:spcBef>
              <a:buNone/>
            </a:pPr>
            <a:r>
              <a:rPr lang="en-US" b="1" dirty="0">
                <a:solidFill>
                  <a:srgbClr val="FF0000"/>
                </a:solidFill>
                <a:latin typeface="Trebuchet MS" panose="020B0703020202090204" pitchFamily="34" charset="0"/>
              </a:rPr>
              <a:t>2. Limits to lying? </a:t>
            </a:r>
          </a:p>
          <a:p>
            <a:pPr marL="0" indent="0">
              <a:spcBef>
                <a:spcPts val="600"/>
              </a:spcBef>
              <a:buNone/>
            </a:pPr>
            <a:r>
              <a:rPr lang="en-US" dirty="0">
                <a:latin typeface="Trebuchet MS" panose="020B0703020202090204" pitchFamily="34" charset="0"/>
              </a:rPr>
              <a:t>-- Can all economists lie whenever they think it’s good to do so? Are there no limits on who/when?</a:t>
            </a:r>
          </a:p>
          <a:p>
            <a:pPr marL="0" indent="0">
              <a:spcBef>
                <a:spcPts val="600"/>
              </a:spcBef>
              <a:buNone/>
            </a:pPr>
            <a:r>
              <a:rPr lang="en-US" dirty="0">
                <a:latin typeface="Trebuchet MS" panose="020B0703020202090204" pitchFamily="34" charset="0"/>
              </a:rPr>
              <a:t> </a:t>
            </a:r>
          </a:p>
          <a:p>
            <a:pPr marL="0" indent="0">
              <a:spcBef>
                <a:spcPts val="600"/>
              </a:spcBef>
              <a:buNone/>
            </a:pPr>
            <a:r>
              <a:rPr lang="en-US" b="1" dirty="0">
                <a:solidFill>
                  <a:srgbClr val="FF0000"/>
                </a:solidFill>
                <a:latin typeface="Trebuchet MS" panose="020B0703020202090204" pitchFamily="34" charset="0"/>
              </a:rPr>
              <a:t>3. Forms of lying?</a:t>
            </a:r>
          </a:p>
          <a:p>
            <a:pPr marL="0" indent="0">
              <a:spcBef>
                <a:spcPts val="600"/>
              </a:spcBef>
              <a:buNone/>
            </a:pPr>
            <a:r>
              <a:rPr lang="en-US" dirty="0">
                <a:latin typeface="Trebuchet MS" panose="020B0703020202090204" pitchFamily="34" charset="0"/>
              </a:rPr>
              <a:t>-- Are all forms of lying equally legitimate? Can economists exaggerate their expertise? Is deception via acts of omission OK? Can they also fabricate data to bring about good policy outcomes? </a:t>
            </a:r>
          </a:p>
          <a:p>
            <a:pPr marL="0" indent="0">
              <a:spcBef>
                <a:spcPts val="600"/>
              </a:spcBef>
              <a:buNone/>
            </a:pPr>
            <a:endParaRPr lang="en-US" i="1" dirty="0">
              <a:solidFill>
                <a:srgbClr val="FF0000"/>
              </a:solidFill>
              <a:latin typeface="Trebuchet MS" panose="020B0703020202090204" pitchFamily="34" charset="0"/>
            </a:endParaRPr>
          </a:p>
          <a:p>
            <a:pPr marL="0" indent="0">
              <a:spcBef>
                <a:spcPts val="600"/>
              </a:spcBef>
              <a:buNone/>
            </a:pPr>
            <a:r>
              <a:rPr lang="en-US" i="1" dirty="0">
                <a:solidFill>
                  <a:srgbClr val="FF0000"/>
                </a:solidFill>
                <a:latin typeface="Trebuchet MS" panose="020B0703020202090204" pitchFamily="34" charset="0"/>
              </a:rPr>
              <a:t>T</a:t>
            </a:r>
            <a:r>
              <a:rPr lang="en-US" b="1" i="1" dirty="0">
                <a:solidFill>
                  <a:srgbClr val="FF0000"/>
                </a:solidFill>
                <a:latin typeface="Trebuchet MS" panose="020B0703020202090204" pitchFamily="34" charset="0"/>
              </a:rPr>
              <a:t>he Problem: </a:t>
            </a:r>
            <a:r>
              <a:rPr lang="en-US" i="1" dirty="0">
                <a:latin typeface="Trebuchet MS" panose="020B0703020202090204" pitchFamily="34" charset="0"/>
              </a:rPr>
              <a:t>If one form of lying is legitimate, why are other forms illegitimate, if the end is the same? </a:t>
            </a:r>
            <a:r>
              <a:rPr lang="en-US" dirty="0">
                <a:latin typeface="Trebuchet MS" panose="020B0703020202090204" pitchFamily="34" charset="0"/>
              </a:rPr>
              <a:t>The question has never been posed in economics. </a:t>
            </a:r>
          </a:p>
          <a:p>
            <a:pPr marL="0" indent="0">
              <a:spcBef>
                <a:spcPts val="600"/>
              </a:spcBef>
              <a:buNone/>
            </a:pPr>
            <a:endParaRPr lang="en-US" dirty="0">
              <a:latin typeface="Trebuchet MS" panose="020B0703020202090204" pitchFamily="34" charset="0"/>
            </a:endParaRPr>
          </a:p>
          <a:p>
            <a:pPr marL="0" indent="0">
              <a:spcBef>
                <a:spcPts val="600"/>
              </a:spcBef>
              <a:buNone/>
            </a:pPr>
            <a:r>
              <a:rPr lang="en-US" dirty="0">
                <a:latin typeface="Trebuchet MS" panose="020B0703020202090204" pitchFamily="34" charset="0"/>
              </a:rPr>
              <a:t>My sense: </a:t>
            </a:r>
            <a:r>
              <a:rPr lang="en-US" b="1" i="1" dirty="0">
                <a:latin typeface="Trebuchet MS" panose="020B0703020202090204" pitchFamily="34" charset="0"/>
              </a:rPr>
              <a:t>Economists tolerate lies to others, but do not want to be deceived.</a:t>
            </a:r>
          </a:p>
          <a:p>
            <a:pPr marL="0" indent="0">
              <a:spcBef>
                <a:spcPts val="600"/>
              </a:spcBef>
              <a:buNone/>
            </a:pPr>
            <a:endParaRPr lang="en-US" i="1" dirty="0">
              <a:latin typeface="Trebuchet MS" panose="020B0703020202090204" pitchFamily="34" charset="0"/>
            </a:endParaRPr>
          </a:p>
          <a:p>
            <a:pPr marL="0" indent="0">
              <a:spcBef>
                <a:spcPts val="600"/>
              </a:spcBef>
              <a:buNone/>
            </a:pPr>
            <a:r>
              <a:rPr lang="en-US" i="1" dirty="0" err="1">
                <a:latin typeface="Trebuchet MS" panose="020B0703020202090204" pitchFamily="34" charset="0"/>
              </a:rPr>
              <a:t>Sissela</a:t>
            </a:r>
            <a:r>
              <a:rPr lang="en-US" i="1" dirty="0">
                <a:latin typeface="Trebuchet MS" panose="020B0703020202090204" pitchFamily="34" charset="0"/>
              </a:rPr>
              <a:t> Bok: “[Some] </a:t>
            </a:r>
            <a:r>
              <a:rPr lang="en-US" dirty="0">
                <a:latin typeface="Trebuchet MS" panose="020B0703020202090204" pitchFamily="34" charset="0"/>
              </a:rPr>
              <a:t>prefer a “free-rider” status, giving them the benefits of lying without the risks of being lied to. Some think of this free-rider status as for them alone. Others extend it to their friends, social group, </a:t>
            </a:r>
            <a:r>
              <a:rPr lang="en-US" b="1" dirty="0">
                <a:latin typeface="Trebuchet MS" panose="020B0703020202090204" pitchFamily="34" charset="0"/>
              </a:rPr>
              <a:t>or </a:t>
            </a:r>
            <a:r>
              <a:rPr lang="en-US" b="1" i="1" dirty="0">
                <a:latin typeface="Trebuchet MS" panose="020B0703020202090204" pitchFamily="34" charset="0"/>
              </a:rPr>
              <a:t>profession</a:t>
            </a:r>
            <a:r>
              <a:rPr lang="en-US" i="1" dirty="0">
                <a:latin typeface="Trebuchet MS" panose="020B0703020202090204" pitchFamily="34" charset="0"/>
              </a:rPr>
              <a:t>.”</a:t>
            </a:r>
            <a:endParaRPr lang="en-US" dirty="0">
              <a:latin typeface="Trebuchet MS" panose="020B0703020202090204" pitchFamily="34" charset="0"/>
            </a:endParaRPr>
          </a:p>
          <a:p>
            <a:endParaRPr lang="en-US" dirty="0"/>
          </a:p>
        </p:txBody>
      </p:sp>
    </p:spTree>
    <p:extLst>
      <p:ext uri="{BB962C8B-B14F-4D97-AF65-F5344CB8AC3E}">
        <p14:creationId xmlns:p14="http://schemas.microsoft.com/office/powerpoint/2010/main" val="9062598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22B4F598CE9843A996E62A1996F7CF" ma:contentTypeVersion="12" ma:contentTypeDescription="Create a new document." ma:contentTypeScope="" ma:versionID="e3099dae8c2cca40b285c304eaa1154a">
  <xsd:schema xmlns:xsd="http://www.w3.org/2001/XMLSchema" xmlns:xs="http://www.w3.org/2001/XMLSchema" xmlns:p="http://schemas.microsoft.com/office/2006/metadata/properties" xmlns:ns3="18b548e9-70e8-4133-8cda-fac1cf172f6e" xmlns:ns4="b837a97b-88bb-4511-9d49-15642e0c9c2d" targetNamespace="http://schemas.microsoft.com/office/2006/metadata/properties" ma:root="true" ma:fieldsID="d55c474a6ed7d735f2067f0fa470b56a" ns3:_="" ns4:_="">
    <xsd:import namespace="18b548e9-70e8-4133-8cda-fac1cf172f6e"/>
    <xsd:import namespace="b837a97b-88bb-4511-9d49-15642e0c9c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b548e9-70e8-4133-8cda-fac1cf172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37a97b-88bb-4511-9d49-15642e0c9c2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5E4440-DD77-48F2-A9FE-6CC8AB395714}">
  <ds:schemaRefs>
    <ds:schemaRef ds:uri="http://www.w3.org/XML/1998/namespace"/>
    <ds:schemaRef ds:uri="http://schemas.microsoft.com/office/infopath/2007/PartnerControls"/>
    <ds:schemaRef ds:uri="http://schemas.microsoft.com/office/2006/documentManagement/types"/>
    <ds:schemaRef ds:uri="18b548e9-70e8-4133-8cda-fac1cf172f6e"/>
    <ds:schemaRef ds:uri="http://purl.org/dc/dcmitype/"/>
    <ds:schemaRef ds:uri="http://purl.org/dc/terms/"/>
    <ds:schemaRef ds:uri="b837a97b-88bb-4511-9d49-15642e0c9c2d"/>
    <ds:schemaRef ds:uri="http://schemas.microsoft.com/office/2006/metadata/propertie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3E1CFB52-DFFC-4031-9DA7-1E4492E631F1}">
  <ds:schemaRefs>
    <ds:schemaRef ds:uri="http://schemas.microsoft.com/sharepoint/v3/contenttype/forms"/>
  </ds:schemaRefs>
</ds:datastoreItem>
</file>

<file path=customXml/itemProps3.xml><?xml version="1.0" encoding="utf-8"?>
<ds:datastoreItem xmlns:ds="http://schemas.openxmlformats.org/officeDocument/2006/customXml" ds:itemID="{93F95307-9230-402E-AA32-B7F2FEA13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b548e9-70e8-4133-8cda-fac1cf172f6e"/>
    <ds:schemaRef ds:uri="b837a97b-88bb-4511-9d49-15642e0c9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198</TotalTime>
  <Words>2134</Words>
  <Application>Microsoft Macintosh PowerPoint</Application>
  <PresentationFormat>Widescreen</PresentationFormat>
  <Paragraphs>123</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Trebuchet MS</vt:lpstr>
      <vt:lpstr>Office Theme</vt:lpstr>
      <vt:lpstr>PowerPoint Presentation</vt:lpstr>
      <vt:lpstr>PowerPoint Presentation</vt:lpstr>
      <vt:lpstr>Do Economists Lie?  From Dani Rodrik, Straight Talk on Trade  Economists over the previous decades: </vt:lpstr>
      <vt:lpstr>Recognition of Economic Deception,  in Economics and Beyond</vt:lpstr>
      <vt:lpstr>Why Do Economists Deceive?</vt:lpstr>
      <vt:lpstr>Example: The 2008 Crisis and the Ben Bernanke Problem</vt:lpstr>
      <vt:lpstr>Several Justifications for Pro-Social Lying</vt:lpstr>
      <vt:lpstr>The Downside of Deception #1</vt:lpstr>
      <vt:lpstr>The Downside of Deception #2</vt:lpstr>
      <vt:lpstr>The Downside of Deception #3</vt:lpstr>
      <vt:lpstr>“First tell no untruth”-- An Ethical Imperative for Publicly-Engaged Academics?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Gergana Kostadinova</dc:creator>
  <cp:lastModifiedBy>George DeMartino</cp:lastModifiedBy>
  <cp:revision>16</cp:revision>
  <dcterms:created xsi:type="dcterms:W3CDTF">2021-04-30T21:37:55Z</dcterms:created>
  <dcterms:modified xsi:type="dcterms:W3CDTF">2021-09-10T20:01:23Z</dcterms:modified>
</cp:coreProperties>
</file>