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72" r:id="rId4"/>
  </p:sldMasterIdLst>
  <p:notesMasterIdLst>
    <p:notesMasterId r:id="rId15"/>
  </p:notesMasterIdLst>
  <p:sldIdLst>
    <p:sldId id="297" r:id="rId5"/>
    <p:sldId id="298" r:id="rId6"/>
    <p:sldId id="305" r:id="rId7"/>
    <p:sldId id="299" r:id="rId8"/>
    <p:sldId id="306" r:id="rId9"/>
    <p:sldId id="301" r:id="rId10"/>
    <p:sldId id="307" r:id="rId11"/>
    <p:sldId id="303" r:id="rId12"/>
    <p:sldId id="304" r:id="rId13"/>
    <p:sldId id="302" r:id="rId1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loop="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00637B"/>
    <a:srgbClr val="8B2332"/>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9467" autoAdjust="0"/>
    <p:restoredTop sz="86418"/>
  </p:normalViewPr>
  <p:slideViewPr>
    <p:cSldViewPr snapToGrid="0">
      <p:cViewPr varScale="1">
        <p:scale>
          <a:sx n="112" d="100"/>
          <a:sy n="112" d="100"/>
        </p:scale>
        <p:origin x="1512" y="192"/>
      </p:cViewPr>
      <p:guideLst/>
    </p:cSldViewPr>
  </p:slideViewPr>
  <p:outlineViewPr>
    <p:cViewPr>
      <p:scale>
        <a:sx n="33" d="100"/>
        <a:sy n="33" d="100"/>
      </p:scale>
      <p:origin x="0" y="0"/>
    </p:cViewPr>
  </p:outlineViewPr>
  <p:notesTextViewPr>
    <p:cViewPr>
      <p:scale>
        <a:sx n="1" d="1"/>
        <a:sy n="1" d="1"/>
      </p:scale>
      <p:origin x="0" y="-584"/>
    </p:cViewPr>
  </p:notesTextViewPr>
  <p:sorterViewPr>
    <p:cViewPr>
      <p:scale>
        <a:sx n="100" d="100"/>
        <a:sy n="100" d="100"/>
      </p:scale>
      <p:origin x="0" y="0"/>
    </p:cViewPr>
  </p:sorterViewPr>
  <p:notesViewPr>
    <p:cSldViewPr snapToGrid="0">
      <p:cViewPr varScale="1">
        <p:scale>
          <a:sx n="99" d="100"/>
          <a:sy n="99" d="100"/>
        </p:scale>
        <p:origin x="4272" y="184"/>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theme" Target="theme/theme1.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notesMaster" Target="notesMasters/notesMaster1.xml"/><Relationship Id="rId10" Type="http://schemas.openxmlformats.org/officeDocument/2006/relationships/slide" Target="slides/slide6.xml"/><Relationship Id="rId19"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E826BF2-6062-4F7C-951E-C72F52EF1943}" type="datetimeFigureOut">
              <a:rPr lang="en-US" smtClean="0"/>
              <a:t>9/15/21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43C6902-318D-4FB4-8ECD-F92F656E810E}" type="slidenum">
              <a:rPr lang="en-US" smtClean="0"/>
              <a:t>‹#›</a:t>
            </a:fld>
            <a:endParaRPr lang="en-US"/>
          </a:p>
        </p:txBody>
      </p:sp>
    </p:spTree>
    <p:extLst>
      <p:ext uri="{BB962C8B-B14F-4D97-AF65-F5344CB8AC3E}">
        <p14:creationId xmlns:p14="http://schemas.microsoft.com/office/powerpoint/2010/main" val="323708502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One hour session: Approximately 25 minutes intro and slide presentation; 15 minute breakout session to discuss associated scenario; 20 minutes reporting back and plenary discussion. The concluding discussion should allot 5 minute for each participant to write down key takeaways. </a:t>
            </a:r>
          </a:p>
        </p:txBody>
      </p:sp>
      <p:sp>
        <p:nvSpPr>
          <p:cNvPr id="4" name="Slide Number Placeholder 3"/>
          <p:cNvSpPr>
            <a:spLocks noGrp="1"/>
          </p:cNvSpPr>
          <p:nvPr>
            <p:ph type="sldNum" sz="quarter" idx="5"/>
          </p:nvPr>
        </p:nvSpPr>
        <p:spPr/>
        <p:txBody>
          <a:bodyPr/>
          <a:lstStyle/>
          <a:p>
            <a:fld id="{C43C6902-318D-4FB4-8ECD-F92F656E810E}" type="slidenum">
              <a:rPr lang="en-US" smtClean="0"/>
              <a:t>1</a:t>
            </a:fld>
            <a:endParaRPr lang="en-US"/>
          </a:p>
        </p:txBody>
      </p:sp>
    </p:spTree>
    <p:extLst>
      <p:ext uri="{BB962C8B-B14F-4D97-AF65-F5344CB8AC3E}">
        <p14:creationId xmlns:p14="http://schemas.microsoft.com/office/powerpoint/2010/main" val="381991570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What can we do to avoid e-hacking? There are at least five different possible strategies:</a:t>
            </a:r>
          </a:p>
          <a:p>
            <a:endParaRPr lang="en-US" dirty="0"/>
          </a:p>
          <a:p>
            <a:pPr marL="342900" indent="-342900">
              <a:buAutoNum type="arabicPeriod"/>
            </a:pPr>
            <a:r>
              <a:rPr lang="en-US" dirty="0"/>
              <a:t>Preregister your ethical redlines publicly </a:t>
            </a:r>
            <a:r>
              <a:rPr lang="en-US" u="sng" dirty="0"/>
              <a:t>before</a:t>
            </a:r>
            <a:r>
              <a:rPr lang="en-US" dirty="0"/>
              <a:t> conducting research. You can post your ethical redlines as a document on your website; give it to trusted mentors to ensure you don’t violate your redlines; or add an ethical section to your pre-analysis plan. </a:t>
            </a:r>
          </a:p>
          <a:p>
            <a:pPr marL="342900" indent="-342900">
              <a:buAutoNum type="arabicPeriod"/>
            </a:pPr>
            <a:r>
              <a:rPr lang="en-US" dirty="0"/>
              <a:t>Create “contracts” for the team: Write up a memorandum of understanding that outlines the team’s purpose, shared redlines, and mechanisms for dispute adjudication if/when conditions change on the ground  </a:t>
            </a:r>
          </a:p>
          <a:p>
            <a:pPr marL="342900" indent="-342900">
              <a:buAutoNum type="arabicPeriod"/>
            </a:pPr>
            <a:r>
              <a:rPr lang="en-US" dirty="0"/>
              <a:t>MOUs with partners (especially concerning pre-publication review and media outreach strategies)</a:t>
            </a:r>
          </a:p>
          <a:p>
            <a:pPr marL="342900" indent="-342900">
              <a:buAutoNum type="arabicPeriod"/>
            </a:pPr>
            <a:r>
              <a:rPr lang="en-US" dirty="0"/>
              <a:t>Planned obsolescence: Use self-imposed data limitations. For example, Lyall (2013) uses declassified Afghan airstrike data that was provided by the Air Force. To prevent the research from being actionable and influencing targeting decisions, Lyall (2013) did not use up-to-date data. Instead, there was a six month firewall between the declassification date and the last airstrike.  </a:t>
            </a:r>
          </a:p>
          <a:p>
            <a:pPr marL="342900" indent="-342900">
              <a:buAutoNum type="arabicPeriod"/>
            </a:pPr>
            <a:r>
              <a:rPr lang="en-US" dirty="0"/>
              <a:t>Exit: Sometimes you need to be prepared to walk away from the collaboration if it threatens or violates your ethical redlines. </a:t>
            </a:r>
          </a:p>
        </p:txBody>
      </p:sp>
      <p:sp>
        <p:nvSpPr>
          <p:cNvPr id="4" name="Slide Number Placeholder 3"/>
          <p:cNvSpPr>
            <a:spLocks noGrp="1"/>
          </p:cNvSpPr>
          <p:nvPr>
            <p:ph type="sldNum" sz="quarter" idx="5"/>
          </p:nvPr>
        </p:nvSpPr>
        <p:spPr/>
        <p:txBody>
          <a:bodyPr/>
          <a:lstStyle/>
          <a:p>
            <a:fld id="{C43C6902-318D-4FB4-8ECD-F92F656E810E}" type="slidenum">
              <a:rPr lang="en-US" smtClean="0"/>
              <a:t>10</a:t>
            </a:fld>
            <a:endParaRPr lang="en-US"/>
          </a:p>
        </p:txBody>
      </p:sp>
    </p:spTree>
    <p:extLst>
      <p:ext uri="{BB962C8B-B14F-4D97-AF65-F5344CB8AC3E}">
        <p14:creationId xmlns:p14="http://schemas.microsoft.com/office/powerpoint/2010/main" val="234482667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Note: This presentation was originally given alongside Dr. Martino’s lecture. It could be paired again or could be a standalone session. </a:t>
            </a:r>
          </a:p>
        </p:txBody>
      </p:sp>
      <p:sp>
        <p:nvSpPr>
          <p:cNvPr id="4" name="Slide Number Placeholder 3"/>
          <p:cNvSpPr>
            <a:spLocks noGrp="1"/>
          </p:cNvSpPr>
          <p:nvPr>
            <p:ph type="sldNum" sz="quarter" idx="5"/>
          </p:nvPr>
        </p:nvSpPr>
        <p:spPr/>
        <p:txBody>
          <a:bodyPr/>
          <a:lstStyle/>
          <a:p>
            <a:fld id="{C43C6902-318D-4FB4-8ECD-F92F656E810E}" type="slidenum">
              <a:rPr lang="en-US" smtClean="0"/>
              <a:t>2</a:t>
            </a:fld>
            <a:endParaRPr lang="en-US"/>
          </a:p>
        </p:txBody>
      </p:sp>
    </p:spTree>
    <p:extLst>
      <p:ext uri="{BB962C8B-B14F-4D97-AF65-F5344CB8AC3E}">
        <p14:creationId xmlns:p14="http://schemas.microsoft.com/office/powerpoint/2010/main" val="279512678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purpose of this session is to address some of the unintended (and, in some cases, intended) ethical consequences of policy engagement. The session has three specific objectives. First, we introduce the notion of “ethical redlines” and how scholars should determine the nature, limits, and possible consequences of their engagement in the policy process. Second, we identify the possible pressures that scholars face in policy environment that can lead to “e-hacking” (the progressive erosion of previously held ethical limits on policy engagement) and “seduction” (a desire to support a partner organization that can create pressure to take ethical shortcuts). Third, we provide a template for assessing the ethical implications of one’s research and policy engagement while offering five possible strategies for mitigating the dangers of seduction and e-hacking. </a:t>
            </a:r>
          </a:p>
          <a:p>
            <a:endParaRPr lang="en-US" dirty="0"/>
          </a:p>
          <a:p>
            <a:r>
              <a:rPr lang="en-US" dirty="0"/>
              <a:t>The session is meant to draw generalizable lessons about ethical redlines. But the empirical examples are largely drawn from Jason Lyall’s fieldwork in Afghanistan, where many of these issues arose. Indeed, conflict and post-conflict environments can generate extreme examples of ethical lapses, making them useful for teaching purposes. </a:t>
            </a:r>
          </a:p>
        </p:txBody>
      </p:sp>
      <p:sp>
        <p:nvSpPr>
          <p:cNvPr id="4" name="Slide Number Placeholder 3"/>
          <p:cNvSpPr>
            <a:spLocks noGrp="1"/>
          </p:cNvSpPr>
          <p:nvPr>
            <p:ph type="sldNum" sz="quarter" idx="5"/>
          </p:nvPr>
        </p:nvSpPr>
        <p:spPr/>
        <p:txBody>
          <a:bodyPr/>
          <a:lstStyle/>
          <a:p>
            <a:fld id="{C43C6902-318D-4FB4-8ECD-F92F656E810E}" type="slidenum">
              <a:rPr lang="en-US" smtClean="0"/>
              <a:t>3</a:t>
            </a:fld>
            <a:endParaRPr lang="en-US"/>
          </a:p>
        </p:txBody>
      </p:sp>
    </p:spTree>
    <p:extLst>
      <p:ext uri="{BB962C8B-B14F-4D97-AF65-F5344CB8AC3E}">
        <p14:creationId xmlns:p14="http://schemas.microsoft.com/office/powerpoint/2010/main" val="427707720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 need to name our problem before we can begin to address it. French anthropologists have coined the term “seduction” to capture the loss of one’s critical stance toward a particular entity (in our case, a government, its agencies, or non-governmental organizations) due to positive identification with its goals and objectives. Seduction raises from two channels. First, the process may be unconscious; scholars may come to identify “with the cause” through repeated interaction with the entity’s personnel, forming friendships that color subsequent interactions. Scholars may also be convinced of the rightness of the entity’s particular mission or set of objectives, or may find initial evidence of positive effects that leads them to discount or overlook potential policy harms. While scholars like Robben and Devereux have focused on implicit bias, seduction also works through a second, more explicit, channel: deliberate calculation through career incentives. Scholars may feel unable to break from an existing organization; perhaps it provides logistics for your fieldwork, or you rely on its continued good graces in order to complete fieldwork that has taken months to prepare. Scholars may thus decide to overlook (or even actively justify) ethically dubious research in order to continue a partnership that promises to yield publications, continued grants, and career advancement. </a:t>
            </a:r>
          </a:p>
          <a:p>
            <a:endParaRPr lang="en-US" dirty="0"/>
          </a:p>
          <a:p>
            <a:r>
              <a:rPr lang="en-US" dirty="0"/>
              <a:t>Seduction, whether explicit or implicit, can result in e-hacking: The piecemeal, often unnoticed, erosion of prior ethical boundaries (“redlines”) on the conduct and use of research due to engagement with policy-makers and the resources/prestige they offer. These “situational ethics” lead scholars into ethical dilemmas that they may not have anticipated and that they are unprepared to deal with once fieldwork begins. It is crucial to remember that research and policy engagement are intertwined processes. We must conduct our research with an eye toward its possible future uses. </a:t>
            </a:r>
          </a:p>
          <a:p>
            <a:endParaRPr lang="en-US" dirty="0"/>
          </a:p>
          <a:p>
            <a:endParaRPr lang="en-US" dirty="0"/>
          </a:p>
        </p:txBody>
      </p:sp>
      <p:sp>
        <p:nvSpPr>
          <p:cNvPr id="4" name="Slide Number Placeholder 3"/>
          <p:cNvSpPr>
            <a:spLocks noGrp="1"/>
          </p:cNvSpPr>
          <p:nvPr>
            <p:ph type="sldNum" sz="quarter" idx="5"/>
          </p:nvPr>
        </p:nvSpPr>
        <p:spPr/>
        <p:txBody>
          <a:bodyPr/>
          <a:lstStyle/>
          <a:p>
            <a:fld id="{C43C6902-318D-4FB4-8ECD-F92F656E810E}" type="slidenum">
              <a:rPr lang="en-US" smtClean="0"/>
              <a:t>4</a:t>
            </a:fld>
            <a:endParaRPr lang="en-US"/>
          </a:p>
        </p:txBody>
      </p:sp>
    </p:spTree>
    <p:extLst>
      <p:ext uri="{BB962C8B-B14F-4D97-AF65-F5344CB8AC3E}">
        <p14:creationId xmlns:p14="http://schemas.microsoft.com/office/powerpoint/2010/main" val="340922378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To be clear, we are not arguing that all policy engagement is inherently unethical. Nor do we make the claim that scholars will inevitably have “dirty hands” for engaging with the policy process. There are many reasons why “bridging the gap” has advantages for both basic and applied research. I would point to at least five advantages: </a:t>
            </a:r>
          </a:p>
          <a:p>
            <a:endParaRPr lang="en-US" dirty="0"/>
          </a:p>
          <a:p>
            <a:pPr marL="342900" indent="-342900">
              <a:buAutoNum type="arabicPeriod"/>
            </a:pPr>
            <a:r>
              <a:rPr lang="en-US" dirty="0"/>
              <a:t>Generates new research questions and insights into the policy-making process. </a:t>
            </a:r>
          </a:p>
          <a:p>
            <a:pPr marL="342900" indent="-342900">
              <a:buAutoNum type="arabicPeriod"/>
            </a:pPr>
            <a:r>
              <a:rPr lang="en-US" dirty="0"/>
              <a:t>Access to new data and methods </a:t>
            </a:r>
          </a:p>
          <a:p>
            <a:pPr marL="342900" indent="-342900">
              <a:buAutoNum type="arabicPeriod"/>
            </a:pPr>
            <a:r>
              <a:rPr lang="en-US" dirty="0"/>
              <a:t>Provides opportunities to shape policy and have real-world impact</a:t>
            </a:r>
          </a:p>
          <a:p>
            <a:pPr marL="342900" indent="-342900">
              <a:buAutoNum type="arabicPeriod"/>
            </a:pPr>
            <a:r>
              <a:rPr lang="en-US" dirty="0"/>
              <a:t>Reputational boost and greater visibility for your own research </a:t>
            </a:r>
          </a:p>
          <a:p>
            <a:pPr marL="342900" indent="-342900">
              <a:buAutoNum type="arabicPeriod"/>
            </a:pPr>
            <a:r>
              <a:rPr lang="en-US" dirty="0"/>
              <a:t>Career incentives: continued stream of research may result in a level of scale-up that you couldn’t achieve on your own. This is particularly true in instances of policy evaluation, where large-scale field experiments require a costly infrastructure that scholars do not possess. </a:t>
            </a:r>
          </a:p>
          <a:p>
            <a:pPr marL="342900" indent="-342900">
              <a:buAutoNum type="arabicPeriod"/>
            </a:pPr>
            <a:endParaRPr lang="en-US" dirty="0"/>
          </a:p>
          <a:p>
            <a:r>
              <a:rPr lang="en-US" dirty="0"/>
              <a:t>Again, however, there is a two-edged sword dynamic at work: these same factors that improve our research can also feed seduction and generate incentives to engage in p-hacking to preserve existing (and future) working relationships. </a:t>
            </a:r>
          </a:p>
          <a:p>
            <a:endParaRPr lang="en-US" dirty="0"/>
          </a:p>
        </p:txBody>
      </p:sp>
      <p:sp>
        <p:nvSpPr>
          <p:cNvPr id="4" name="Slide Number Placeholder 3"/>
          <p:cNvSpPr>
            <a:spLocks noGrp="1"/>
          </p:cNvSpPr>
          <p:nvPr>
            <p:ph type="sldNum" sz="quarter" idx="5"/>
          </p:nvPr>
        </p:nvSpPr>
        <p:spPr/>
        <p:txBody>
          <a:bodyPr/>
          <a:lstStyle/>
          <a:p>
            <a:fld id="{C43C6902-318D-4FB4-8ECD-F92F656E810E}" type="slidenum">
              <a:rPr lang="en-US" smtClean="0"/>
              <a:t>5</a:t>
            </a:fld>
            <a:endParaRPr lang="en-US"/>
          </a:p>
        </p:txBody>
      </p:sp>
    </p:spTree>
    <p:extLst>
      <p:ext uri="{BB962C8B-B14F-4D97-AF65-F5344CB8AC3E}">
        <p14:creationId xmlns:p14="http://schemas.microsoft.com/office/powerpoint/2010/main" val="35735538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There are at least three harms that can result in becoming too close to an organization or set of policy-makers. First, and most obviously, the loss of a scholar’s independence and autonomy can lead scholars to produce bad science by losing control over the analysis. Scholars might find themselves evolving into “house analysts” who are expected to produce favorable findings or to conduct “off-the-books” analyses that lack the rigor associated with scholarly research. In many cases, requests to conduct these ”quick hits” are made without the necessary time or resources to conduct a proper analysis.</a:t>
            </a:r>
          </a:p>
          <a:p>
            <a:endParaRPr lang="en-US" dirty="0"/>
          </a:p>
          <a:p>
            <a:r>
              <a:rPr lang="en-US" dirty="0"/>
              <a:t>Second, skewed judgement may heighten the chances that scholars will introduce harm inputs into the policy process itself, leading to bad policy outcomes. Scholars may be willing to work with raw or skewed data to meet time pressures for a “back of the envelope” calculation. Scholars may find themselves relying on questionable informants or data sources, or may adopt second-best research designs in a need to field projects quickly. They may select field sites that promise favorable results. They may ignore warning signs that the intervention is producing negative consequences on the ground. </a:t>
            </a:r>
          </a:p>
          <a:p>
            <a:endParaRPr lang="en-US" dirty="0"/>
          </a:p>
          <a:p>
            <a:r>
              <a:rPr lang="en-US" dirty="0"/>
              <a:t>As a consequence, a third harm arises: bad policy may increase the risks faced by vulnerable or targeted populations in these areas, creating bad outcomes. </a:t>
            </a:r>
          </a:p>
          <a:p>
            <a:endParaRPr lang="en-US" dirty="0"/>
          </a:p>
          <a:p>
            <a:r>
              <a:rPr lang="en-US" dirty="0"/>
              <a:t>Note, too, that repeated collaboration can worse each of these dimensions over time. As bad outcomes are produced, organizations and scholars alike will face pressures to find favorable outcomes. These incentives can lead to additional shortcuts and a further moving of one’s ethical redlines. Over time, scholars may find that they have compromised their ethical standards not through one major decision but incrementally, in response to changing circumstances on the ground and a desire to produce useful knowledge that fits an organizational mandate, not the scholar’s own research agenda. </a:t>
            </a:r>
          </a:p>
        </p:txBody>
      </p:sp>
      <p:sp>
        <p:nvSpPr>
          <p:cNvPr id="4" name="Slide Number Placeholder 3"/>
          <p:cNvSpPr>
            <a:spLocks noGrp="1"/>
          </p:cNvSpPr>
          <p:nvPr>
            <p:ph type="sldNum" sz="quarter" idx="5"/>
          </p:nvPr>
        </p:nvSpPr>
        <p:spPr/>
        <p:txBody>
          <a:bodyPr/>
          <a:lstStyle/>
          <a:p>
            <a:fld id="{C43C6902-318D-4FB4-8ECD-F92F656E810E}" type="slidenum">
              <a:rPr lang="en-US" smtClean="0"/>
              <a:t>6</a:t>
            </a:fld>
            <a:endParaRPr lang="en-US"/>
          </a:p>
        </p:txBody>
      </p:sp>
    </p:spTree>
    <p:extLst>
      <p:ext uri="{BB962C8B-B14F-4D97-AF65-F5344CB8AC3E}">
        <p14:creationId xmlns:p14="http://schemas.microsoft.com/office/powerpoint/2010/main" val="193453569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E-hacking can take many forms --- and more than one kind of e-hacking can be present in the same research collaboration. Some examples: </a:t>
            </a:r>
          </a:p>
          <a:p>
            <a:endParaRPr lang="en-US" dirty="0"/>
          </a:p>
          <a:p>
            <a:pPr marL="342900" indent="-342900">
              <a:buAutoNum type="arabicPeriod"/>
            </a:pPr>
            <a:r>
              <a:rPr lang="en-US" dirty="0"/>
              <a:t>Loss of nuance in presentation of findings; burying certain findings; exaggerating statistical significance </a:t>
            </a:r>
          </a:p>
          <a:p>
            <a:pPr marL="342900" indent="-342900">
              <a:buAutoNum type="arabicPeriod"/>
            </a:pPr>
            <a:r>
              <a:rPr lang="en-US" dirty="0"/>
              <a:t>Off-book analyses under serious time constraints that do not permit careful evaluation of data or method </a:t>
            </a:r>
          </a:p>
          <a:p>
            <a:pPr marL="342900" indent="-342900">
              <a:buAutoNum type="arabicPeriod"/>
            </a:pPr>
            <a:r>
              <a:rPr lang="en-US" dirty="0"/>
              <a:t>Working with dubious data (“unethically sourced”): data may be collected inhumanely (e.g., interrogations) or without informed consent</a:t>
            </a:r>
          </a:p>
          <a:p>
            <a:pPr marL="342900" indent="-342900">
              <a:buAutoNum type="arabicPeriod"/>
            </a:pPr>
            <a:r>
              <a:rPr lang="en-US" dirty="0"/>
              <a:t>Relax human subject protections to work in “mission-critical” areas/regions</a:t>
            </a:r>
          </a:p>
          <a:p>
            <a:pPr marL="342900" indent="-342900">
              <a:buAutoNum type="arabicPeriod"/>
            </a:pPr>
            <a:r>
              <a:rPr lang="en-US" dirty="0"/>
              <a:t>Design research around organizational sensitivities instead of theoretical debates. This may result in program evaluations that lack theoretical contributions or that ignore important debates</a:t>
            </a:r>
          </a:p>
          <a:p>
            <a:pPr marL="342900" indent="-342900">
              <a:buAutoNum type="arabicPeriod"/>
            </a:pPr>
            <a:r>
              <a:rPr lang="en-US" dirty="0"/>
              <a:t>P-hacking: shading of statistical models or results to cherry-pick favorable results </a:t>
            </a:r>
          </a:p>
          <a:p>
            <a:pPr marL="342900" indent="-342900">
              <a:buAutoNum type="arabicPeriod"/>
            </a:pPr>
            <a:r>
              <a:rPr lang="en-US" dirty="0"/>
              <a:t>Downplaying harm to groups/populations </a:t>
            </a:r>
          </a:p>
          <a:p>
            <a:pPr marL="342900" indent="-342900">
              <a:buAutoNum type="arabicPeriod"/>
            </a:pPr>
            <a:r>
              <a:rPr lang="en-US" dirty="0"/>
              <a:t>Masking weaknesses in one’s own evidence or position</a:t>
            </a:r>
          </a:p>
          <a:p>
            <a:pPr marL="342900" indent="-342900">
              <a:buAutoNum type="arabicPeriod"/>
            </a:pPr>
            <a:r>
              <a:rPr lang="en-US" dirty="0"/>
              <a:t>Silencing critical voices/perspectives. One of the most, and underappreciated, sources of seduction is one’s own teams/colleagues. A desire to maintain working relationship with one’s own colleagues can lead scholars to bury their objections or, in some cases, face expulsion from the group.  </a:t>
            </a:r>
          </a:p>
          <a:p>
            <a:endParaRPr lang="en-US" dirty="0"/>
          </a:p>
        </p:txBody>
      </p:sp>
      <p:sp>
        <p:nvSpPr>
          <p:cNvPr id="4" name="Slide Number Placeholder 3"/>
          <p:cNvSpPr>
            <a:spLocks noGrp="1"/>
          </p:cNvSpPr>
          <p:nvPr>
            <p:ph type="sldNum" sz="quarter" idx="5"/>
          </p:nvPr>
        </p:nvSpPr>
        <p:spPr/>
        <p:txBody>
          <a:bodyPr/>
          <a:lstStyle/>
          <a:p>
            <a:fld id="{C43C6902-318D-4FB4-8ECD-F92F656E810E}" type="slidenum">
              <a:rPr lang="en-US" smtClean="0"/>
              <a:t>7</a:t>
            </a:fld>
            <a:endParaRPr lang="en-US"/>
          </a:p>
        </p:txBody>
      </p:sp>
    </p:spTree>
    <p:extLst>
      <p:ext uri="{BB962C8B-B14F-4D97-AF65-F5344CB8AC3E}">
        <p14:creationId xmlns:p14="http://schemas.microsoft.com/office/powerpoint/2010/main" val="285545591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There are identifiable circumstances where seduction and subsequent e-hacking are most likely to occur. Note that many, if not all, of these factors are especially prominent in violent and fragile settings. </a:t>
            </a:r>
          </a:p>
          <a:p>
            <a:endParaRPr lang="en-US" dirty="0"/>
          </a:p>
          <a:p>
            <a:r>
              <a:rPr lang="en-US" dirty="0"/>
              <a:t>These factors are: </a:t>
            </a:r>
          </a:p>
          <a:p>
            <a:pPr marL="342900" indent="-342900">
              <a:buFont typeface="+mj-lt"/>
              <a:buAutoNum type="arabicPeriod"/>
            </a:pPr>
            <a:r>
              <a:rPr lang="en-US" dirty="0"/>
              <a:t>Genuine support for the research partner’s aims/goals </a:t>
            </a:r>
          </a:p>
          <a:p>
            <a:pPr marL="342900" indent="-342900">
              <a:buAutoNum type="arabicPeriod"/>
            </a:pPr>
            <a:r>
              <a:rPr lang="en-US" dirty="0"/>
              <a:t>Decisions made piecemeal/multiple decision points </a:t>
            </a:r>
            <a:r>
              <a:rPr lang="en-US" dirty="0">
                <a:sym typeface="Wingdings" pitchFamily="2" charset="2"/>
              </a:rPr>
              <a:t>can produce</a:t>
            </a:r>
            <a:r>
              <a:rPr lang="en-US" dirty="0"/>
              <a:t> slippery slope </a:t>
            </a:r>
          </a:p>
          <a:p>
            <a:pPr marL="342900" indent="-342900">
              <a:buAutoNum type="arabicPeriod"/>
            </a:pPr>
            <a:r>
              <a:rPr lang="en-US" dirty="0"/>
              <a:t>Resource imbalances: What do you bring to the table? How dependent? The more the scholar is on an organization’s resources (including logistics, shelter, etc.), the greater the pressures toward seduction  </a:t>
            </a:r>
          </a:p>
          <a:p>
            <a:pPr marL="342900" indent="-342900">
              <a:buAutoNum type="arabicPeriod"/>
            </a:pPr>
            <a:r>
              <a:rPr lang="en-US" dirty="0"/>
              <a:t>Time pressures and the need for speed, especially if the policy challenge is difficult or complex </a:t>
            </a:r>
          </a:p>
          <a:p>
            <a:pPr marL="342900" indent="-342900">
              <a:buAutoNum type="arabicPeriod"/>
            </a:pPr>
            <a:r>
              <a:rPr lang="en-US" dirty="0"/>
              <a:t>Desire for long-standing collaboration with the organization </a:t>
            </a:r>
          </a:p>
          <a:p>
            <a:pPr marL="342900" indent="-342900">
              <a:buAutoNum type="arabicPeriod"/>
            </a:pPr>
            <a:r>
              <a:rPr lang="en-US" dirty="0"/>
              <a:t>Team divisions </a:t>
            </a:r>
          </a:p>
          <a:p>
            <a:pPr marL="342900" indent="-342900">
              <a:buAutoNum type="arabicPeriod"/>
            </a:pPr>
            <a:r>
              <a:rPr lang="en-US" dirty="0"/>
              <a:t>Using quantitative methods which offer the promise of precision and “science” to policy-makers </a:t>
            </a:r>
          </a:p>
          <a:p>
            <a:pPr marL="342900" indent="-342900">
              <a:buAutoNum type="arabicPeriod"/>
            </a:pPr>
            <a:r>
              <a:rPr lang="en-US" dirty="0"/>
              <a:t>Homogenous teams: Diversity of opinions and perspectives can help shield against seduction </a:t>
            </a:r>
          </a:p>
          <a:p>
            <a:endParaRPr lang="en-US" dirty="0"/>
          </a:p>
        </p:txBody>
      </p:sp>
      <p:sp>
        <p:nvSpPr>
          <p:cNvPr id="4" name="Slide Number Placeholder 3"/>
          <p:cNvSpPr>
            <a:spLocks noGrp="1"/>
          </p:cNvSpPr>
          <p:nvPr>
            <p:ph type="sldNum" sz="quarter" idx="5"/>
          </p:nvPr>
        </p:nvSpPr>
        <p:spPr/>
        <p:txBody>
          <a:bodyPr/>
          <a:lstStyle/>
          <a:p>
            <a:fld id="{C43C6902-318D-4FB4-8ECD-F92F656E810E}" type="slidenum">
              <a:rPr lang="en-US" smtClean="0"/>
              <a:t>8</a:t>
            </a:fld>
            <a:endParaRPr lang="en-US"/>
          </a:p>
        </p:txBody>
      </p:sp>
    </p:spTree>
    <p:extLst>
      <p:ext uri="{BB962C8B-B14F-4D97-AF65-F5344CB8AC3E}">
        <p14:creationId xmlns:p14="http://schemas.microsoft.com/office/powerpoint/2010/main" val="107908254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There is no universal set of ethical principles that can anticipate all eventualities. Nor are we in the business are dictating a particular ethical stance of framework. Instead, we need to be flexible and principled in our approach. Here I set out five different levels where researchers can establish their own redlines. Sample questions follow from the assigned reading (Lyall 2021). </a:t>
            </a:r>
          </a:p>
          <a:p>
            <a:endParaRPr lang="en-US" dirty="0"/>
          </a:p>
          <a:p>
            <a:pPr marL="228600" indent="-228600">
              <a:buAutoNum type="arabicPeriod"/>
            </a:pPr>
            <a:r>
              <a:rPr lang="en-US" dirty="0"/>
              <a:t>Individual level: What types of organization are you (un)willing to partner with? What types of policy work are you unwilling to consider? Are you willing to conduct quick—yield research? Or are you more comfortable with long-term research? </a:t>
            </a:r>
          </a:p>
          <a:p>
            <a:pPr marL="228600" indent="-228600">
              <a:buAutoNum type="arabicPeriod"/>
            </a:pPr>
            <a:r>
              <a:rPr lang="en-US" dirty="0"/>
              <a:t>The team: Is there basic agreement on the team’s redlines? How will disputes within the team be adjudicated? </a:t>
            </a:r>
          </a:p>
          <a:p>
            <a:pPr marL="228600" indent="-228600">
              <a:buAutoNum type="arabicPeriod"/>
            </a:pPr>
            <a:r>
              <a:rPr lang="en-US" dirty="0"/>
              <a:t>Partner organization: What are its interests? How dependent are you on the organization? What are the mechanisms for influencing policy? </a:t>
            </a:r>
          </a:p>
          <a:p>
            <a:pPr marL="228600" indent="-228600">
              <a:buAutoNum type="arabicPeriod"/>
            </a:pPr>
            <a:r>
              <a:rPr lang="en-US" dirty="0"/>
              <a:t>Relevant local populations: What is the potential for harm to the local population? Is the local population a stakeholder? Do you have a means of detecting potential harm and stopping the research if necessary? </a:t>
            </a:r>
          </a:p>
          <a:p>
            <a:pPr marL="228600" indent="-228600">
              <a:buAutoNum type="arabicPeriod"/>
            </a:pPr>
            <a:r>
              <a:rPr lang="en-US" dirty="0"/>
              <a:t>General public: How will you disseminate your findings? How will you convey nuanced findings to a broader audience without sacrificing rigor? </a:t>
            </a:r>
          </a:p>
          <a:p>
            <a:pPr marL="228600" indent="-228600">
              <a:buAutoNum type="arabicPeriod"/>
            </a:pPr>
            <a:endParaRPr lang="en-US" dirty="0"/>
          </a:p>
          <a:p>
            <a:pPr marL="0" indent="0">
              <a:buNone/>
            </a:pPr>
            <a:r>
              <a:rPr lang="en-US" dirty="0"/>
              <a:t>With this framework in mind, we now turn to the simulation exercise. Allow for 15 minutes for students to read the prompt and discuss </a:t>
            </a:r>
            <a:r>
              <a:rPr lang="en-US"/>
              <a:t>the questions. </a:t>
            </a:r>
            <a:endParaRPr lang="en-US" dirty="0"/>
          </a:p>
          <a:p>
            <a:endParaRPr lang="en-US" dirty="0"/>
          </a:p>
        </p:txBody>
      </p:sp>
      <p:sp>
        <p:nvSpPr>
          <p:cNvPr id="4" name="Slide Number Placeholder 3"/>
          <p:cNvSpPr>
            <a:spLocks noGrp="1"/>
          </p:cNvSpPr>
          <p:nvPr>
            <p:ph type="sldNum" sz="quarter" idx="5"/>
          </p:nvPr>
        </p:nvSpPr>
        <p:spPr/>
        <p:txBody>
          <a:bodyPr/>
          <a:lstStyle/>
          <a:p>
            <a:fld id="{C43C6902-318D-4FB4-8ECD-F92F656E810E}" type="slidenum">
              <a:rPr lang="en-US" smtClean="0"/>
              <a:t>9</a:t>
            </a:fld>
            <a:endParaRPr lang="en-US"/>
          </a:p>
        </p:txBody>
      </p:sp>
    </p:spTree>
    <p:extLst>
      <p:ext uri="{BB962C8B-B14F-4D97-AF65-F5344CB8AC3E}">
        <p14:creationId xmlns:p14="http://schemas.microsoft.com/office/powerpoint/2010/main" val="37796591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1584E0-A91D-4756-A9D2-A82A1510291D}"/>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50613F5D-C21F-4B99-98C1-B7E4727C1368}"/>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229F1387-EEEF-42D0-A570-2BB5BF23C4C9}"/>
              </a:ext>
            </a:extLst>
          </p:cNvPr>
          <p:cNvSpPr>
            <a:spLocks noGrp="1"/>
          </p:cNvSpPr>
          <p:nvPr>
            <p:ph type="dt" sz="half" idx="10"/>
          </p:nvPr>
        </p:nvSpPr>
        <p:spPr/>
        <p:txBody>
          <a:bodyPr/>
          <a:lstStyle/>
          <a:p>
            <a:fld id="{CC40C743-E5E9-47D9-8C6C-7FADC612B6CA}" type="datetimeFigureOut">
              <a:rPr lang="en-US" smtClean="0"/>
              <a:t>9/15/21</a:t>
            </a:fld>
            <a:endParaRPr lang="en-US"/>
          </a:p>
        </p:txBody>
      </p:sp>
      <p:sp>
        <p:nvSpPr>
          <p:cNvPr id="5" name="Footer Placeholder 4">
            <a:extLst>
              <a:ext uri="{FF2B5EF4-FFF2-40B4-BE49-F238E27FC236}">
                <a16:creationId xmlns:a16="http://schemas.microsoft.com/office/drawing/2014/main" id="{D8C92DA1-3374-4586-986F-3D4AD09ED42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8BECE3B-3E97-4C33-BE23-AD774E9DDBBE}"/>
              </a:ext>
            </a:extLst>
          </p:cNvPr>
          <p:cNvSpPr>
            <a:spLocks noGrp="1"/>
          </p:cNvSpPr>
          <p:nvPr>
            <p:ph type="sldNum" sz="quarter" idx="12"/>
          </p:nvPr>
        </p:nvSpPr>
        <p:spPr/>
        <p:txBody>
          <a:bodyPr/>
          <a:lstStyle/>
          <a:p>
            <a:fld id="{A4B761C0-F68B-42B9-AB40-D70DCED5C0DF}" type="slidenum">
              <a:rPr lang="en-US" smtClean="0"/>
              <a:t>‹#›</a:t>
            </a:fld>
            <a:endParaRPr lang="en-US"/>
          </a:p>
        </p:txBody>
      </p:sp>
    </p:spTree>
    <p:extLst>
      <p:ext uri="{BB962C8B-B14F-4D97-AF65-F5344CB8AC3E}">
        <p14:creationId xmlns:p14="http://schemas.microsoft.com/office/powerpoint/2010/main" val="1431261123"/>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914E18-299E-4496-B854-50BA37DDA76D}"/>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569A301F-461E-4594-9AF5-087A69B431CF}"/>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A04DF75-C886-42E7-AC5E-6C1D0423E579}"/>
              </a:ext>
            </a:extLst>
          </p:cNvPr>
          <p:cNvSpPr>
            <a:spLocks noGrp="1"/>
          </p:cNvSpPr>
          <p:nvPr>
            <p:ph type="dt" sz="half" idx="10"/>
          </p:nvPr>
        </p:nvSpPr>
        <p:spPr/>
        <p:txBody>
          <a:bodyPr/>
          <a:lstStyle/>
          <a:p>
            <a:fld id="{CC40C743-E5E9-47D9-8C6C-7FADC612B6CA}" type="datetimeFigureOut">
              <a:rPr lang="en-US" smtClean="0"/>
              <a:t>9/15/21</a:t>
            </a:fld>
            <a:endParaRPr lang="en-US"/>
          </a:p>
        </p:txBody>
      </p:sp>
      <p:sp>
        <p:nvSpPr>
          <p:cNvPr id="5" name="Footer Placeholder 4">
            <a:extLst>
              <a:ext uri="{FF2B5EF4-FFF2-40B4-BE49-F238E27FC236}">
                <a16:creationId xmlns:a16="http://schemas.microsoft.com/office/drawing/2014/main" id="{DD8054F1-D77A-4A2C-8186-E5DF6F07A5B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0A0F68D-E0E6-478D-9733-9D7B3F5A2E98}"/>
              </a:ext>
            </a:extLst>
          </p:cNvPr>
          <p:cNvSpPr>
            <a:spLocks noGrp="1"/>
          </p:cNvSpPr>
          <p:nvPr>
            <p:ph type="sldNum" sz="quarter" idx="12"/>
          </p:nvPr>
        </p:nvSpPr>
        <p:spPr/>
        <p:txBody>
          <a:bodyPr/>
          <a:lstStyle/>
          <a:p>
            <a:fld id="{A4B761C0-F68B-42B9-AB40-D70DCED5C0DF}" type="slidenum">
              <a:rPr lang="en-US" smtClean="0"/>
              <a:t>‹#›</a:t>
            </a:fld>
            <a:endParaRPr lang="en-US"/>
          </a:p>
        </p:txBody>
      </p:sp>
    </p:spTree>
    <p:extLst>
      <p:ext uri="{BB962C8B-B14F-4D97-AF65-F5344CB8AC3E}">
        <p14:creationId xmlns:p14="http://schemas.microsoft.com/office/powerpoint/2010/main" val="1850329338"/>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A7B77C30-3E7E-41AA-81F6-FABC2EF0DD01}"/>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8102F5D0-0518-490F-B5E0-5D49C6E30E71}"/>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8EF2870-2976-4EB3-BC36-D76B82A1E9ED}"/>
              </a:ext>
            </a:extLst>
          </p:cNvPr>
          <p:cNvSpPr>
            <a:spLocks noGrp="1"/>
          </p:cNvSpPr>
          <p:nvPr>
            <p:ph type="dt" sz="half" idx="10"/>
          </p:nvPr>
        </p:nvSpPr>
        <p:spPr/>
        <p:txBody>
          <a:bodyPr/>
          <a:lstStyle/>
          <a:p>
            <a:fld id="{CC40C743-E5E9-47D9-8C6C-7FADC612B6CA}" type="datetimeFigureOut">
              <a:rPr lang="en-US" smtClean="0"/>
              <a:t>9/15/21</a:t>
            </a:fld>
            <a:endParaRPr lang="en-US"/>
          </a:p>
        </p:txBody>
      </p:sp>
      <p:sp>
        <p:nvSpPr>
          <p:cNvPr id="5" name="Footer Placeholder 4">
            <a:extLst>
              <a:ext uri="{FF2B5EF4-FFF2-40B4-BE49-F238E27FC236}">
                <a16:creationId xmlns:a16="http://schemas.microsoft.com/office/drawing/2014/main" id="{E2ED79EF-0427-4C79-8C65-5BEFA483C0A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0EB91A0-5CB8-4A1D-A6D8-4504A1D12425}"/>
              </a:ext>
            </a:extLst>
          </p:cNvPr>
          <p:cNvSpPr>
            <a:spLocks noGrp="1"/>
          </p:cNvSpPr>
          <p:nvPr>
            <p:ph type="sldNum" sz="quarter" idx="12"/>
          </p:nvPr>
        </p:nvSpPr>
        <p:spPr/>
        <p:txBody>
          <a:bodyPr/>
          <a:lstStyle/>
          <a:p>
            <a:fld id="{A4B761C0-F68B-42B9-AB40-D70DCED5C0DF}" type="slidenum">
              <a:rPr lang="en-US" smtClean="0"/>
              <a:t>‹#›</a:t>
            </a:fld>
            <a:endParaRPr lang="en-US"/>
          </a:p>
        </p:txBody>
      </p:sp>
    </p:spTree>
    <p:extLst>
      <p:ext uri="{BB962C8B-B14F-4D97-AF65-F5344CB8AC3E}">
        <p14:creationId xmlns:p14="http://schemas.microsoft.com/office/powerpoint/2010/main" val="703979506"/>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0050C3-9943-4026-BA65-FFAD653C61F6}"/>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81B1DC32-821C-4A4F-A10A-51644D7EE769}"/>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A6F9214-17D3-4C6F-89AF-07FA4C5579D9}"/>
              </a:ext>
            </a:extLst>
          </p:cNvPr>
          <p:cNvSpPr>
            <a:spLocks noGrp="1"/>
          </p:cNvSpPr>
          <p:nvPr>
            <p:ph type="dt" sz="half" idx="10"/>
          </p:nvPr>
        </p:nvSpPr>
        <p:spPr/>
        <p:txBody>
          <a:bodyPr/>
          <a:lstStyle/>
          <a:p>
            <a:fld id="{CC40C743-E5E9-47D9-8C6C-7FADC612B6CA}" type="datetimeFigureOut">
              <a:rPr lang="en-US" smtClean="0"/>
              <a:t>9/15/21</a:t>
            </a:fld>
            <a:endParaRPr lang="en-US"/>
          </a:p>
        </p:txBody>
      </p:sp>
      <p:sp>
        <p:nvSpPr>
          <p:cNvPr id="5" name="Footer Placeholder 4">
            <a:extLst>
              <a:ext uri="{FF2B5EF4-FFF2-40B4-BE49-F238E27FC236}">
                <a16:creationId xmlns:a16="http://schemas.microsoft.com/office/drawing/2014/main" id="{7DABF887-AE7C-4F89-A428-4772725D440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AC5689C-28D3-4770-B2F6-34AE6AF5FFA9}"/>
              </a:ext>
            </a:extLst>
          </p:cNvPr>
          <p:cNvSpPr>
            <a:spLocks noGrp="1"/>
          </p:cNvSpPr>
          <p:nvPr>
            <p:ph type="sldNum" sz="quarter" idx="12"/>
          </p:nvPr>
        </p:nvSpPr>
        <p:spPr/>
        <p:txBody>
          <a:bodyPr/>
          <a:lstStyle/>
          <a:p>
            <a:fld id="{A4B761C0-F68B-42B9-AB40-D70DCED5C0DF}" type="slidenum">
              <a:rPr lang="en-US" smtClean="0"/>
              <a:t>‹#›</a:t>
            </a:fld>
            <a:endParaRPr lang="en-US"/>
          </a:p>
        </p:txBody>
      </p:sp>
    </p:spTree>
    <p:extLst>
      <p:ext uri="{BB962C8B-B14F-4D97-AF65-F5344CB8AC3E}">
        <p14:creationId xmlns:p14="http://schemas.microsoft.com/office/powerpoint/2010/main" val="4029310453"/>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238D4C-CCE8-47F6-B958-84E82E03BAE4}"/>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F832EF95-C8FA-414E-BC12-4D795B1DB8DD}"/>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12C30C70-FB33-421C-B239-6B10EF6E6138}"/>
              </a:ext>
            </a:extLst>
          </p:cNvPr>
          <p:cNvSpPr>
            <a:spLocks noGrp="1"/>
          </p:cNvSpPr>
          <p:nvPr>
            <p:ph type="dt" sz="half" idx="10"/>
          </p:nvPr>
        </p:nvSpPr>
        <p:spPr/>
        <p:txBody>
          <a:bodyPr/>
          <a:lstStyle/>
          <a:p>
            <a:fld id="{CC40C743-E5E9-47D9-8C6C-7FADC612B6CA}" type="datetimeFigureOut">
              <a:rPr lang="en-US" smtClean="0"/>
              <a:t>9/15/21</a:t>
            </a:fld>
            <a:endParaRPr lang="en-US"/>
          </a:p>
        </p:txBody>
      </p:sp>
      <p:sp>
        <p:nvSpPr>
          <p:cNvPr id="5" name="Footer Placeholder 4">
            <a:extLst>
              <a:ext uri="{FF2B5EF4-FFF2-40B4-BE49-F238E27FC236}">
                <a16:creationId xmlns:a16="http://schemas.microsoft.com/office/drawing/2014/main" id="{666788A7-EC74-447A-B52F-EAF4F3E21F9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1F9577B-A7DE-4810-A401-ED1BF1CC42E2}"/>
              </a:ext>
            </a:extLst>
          </p:cNvPr>
          <p:cNvSpPr>
            <a:spLocks noGrp="1"/>
          </p:cNvSpPr>
          <p:nvPr>
            <p:ph type="sldNum" sz="quarter" idx="12"/>
          </p:nvPr>
        </p:nvSpPr>
        <p:spPr/>
        <p:txBody>
          <a:bodyPr/>
          <a:lstStyle/>
          <a:p>
            <a:fld id="{A4B761C0-F68B-42B9-AB40-D70DCED5C0DF}" type="slidenum">
              <a:rPr lang="en-US" smtClean="0"/>
              <a:t>‹#›</a:t>
            </a:fld>
            <a:endParaRPr lang="en-US"/>
          </a:p>
        </p:txBody>
      </p:sp>
    </p:spTree>
    <p:extLst>
      <p:ext uri="{BB962C8B-B14F-4D97-AF65-F5344CB8AC3E}">
        <p14:creationId xmlns:p14="http://schemas.microsoft.com/office/powerpoint/2010/main" val="2827910859"/>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7007A2-A5EE-44E4-9F3B-0DA4B44E102D}"/>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F905B446-28C7-4CC1-918D-DC1763BA3219}"/>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9C3AB1FD-BD2D-45DC-9AD3-79F3FD83C179}"/>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C5A89144-0BE6-4158-811C-FB8E32D3FC39}"/>
              </a:ext>
            </a:extLst>
          </p:cNvPr>
          <p:cNvSpPr>
            <a:spLocks noGrp="1"/>
          </p:cNvSpPr>
          <p:nvPr>
            <p:ph type="dt" sz="half" idx="10"/>
          </p:nvPr>
        </p:nvSpPr>
        <p:spPr/>
        <p:txBody>
          <a:bodyPr/>
          <a:lstStyle/>
          <a:p>
            <a:fld id="{CC40C743-E5E9-47D9-8C6C-7FADC612B6CA}" type="datetimeFigureOut">
              <a:rPr lang="en-US" smtClean="0"/>
              <a:t>9/15/21</a:t>
            </a:fld>
            <a:endParaRPr lang="en-US"/>
          </a:p>
        </p:txBody>
      </p:sp>
      <p:sp>
        <p:nvSpPr>
          <p:cNvPr id="6" name="Footer Placeholder 5">
            <a:extLst>
              <a:ext uri="{FF2B5EF4-FFF2-40B4-BE49-F238E27FC236}">
                <a16:creationId xmlns:a16="http://schemas.microsoft.com/office/drawing/2014/main" id="{CC855349-5A82-404D-8CC7-BA297AF3B2EA}"/>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893A5B0-0825-4F4F-A7A7-990709AD40A5}"/>
              </a:ext>
            </a:extLst>
          </p:cNvPr>
          <p:cNvSpPr>
            <a:spLocks noGrp="1"/>
          </p:cNvSpPr>
          <p:nvPr>
            <p:ph type="sldNum" sz="quarter" idx="12"/>
          </p:nvPr>
        </p:nvSpPr>
        <p:spPr/>
        <p:txBody>
          <a:bodyPr/>
          <a:lstStyle/>
          <a:p>
            <a:fld id="{A4B761C0-F68B-42B9-AB40-D70DCED5C0DF}" type="slidenum">
              <a:rPr lang="en-US" smtClean="0"/>
              <a:t>‹#›</a:t>
            </a:fld>
            <a:endParaRPr lang="en-US"/>
          </a:p>
        </p:txBody>
      </p:sp>
    </p:spTree>
    <p:extLst>
      <p:ext uri="{BB962C8B-B14F-4D97-AF65-F5344CB8AC3E}">
        <p14:creationId xmlns:p14="http://schemas.microsoft.com/office/powerpoint/2010/main" val="3713064775"/>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78819D-A201-4E21-8EF6-8ED0D2BEB724}"/>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F5D1718E-B0E5-4AE0-9FF9-2F8E4D7B081B}"/>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CBB52BB6-4C36-4366-A138-53849EEC813A}"/>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E030A6F0-61B8-4159-99EF-F0E2F2C9BCDB}"/>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A3EB3DF7-E741-4E0A-BED5-148AD69C5B38}"/>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38F58BF9-B7F9-4D73-9466-DE487854BECE}"/>
              </a:ext>
            </a:extLst>
          </p:cNvPr>
          <p:cNvSpPr>
            <a:spLocks noGrp="1"/>
          </p:cNvSpPr>
          <p:nvPr>
            <p:ph type="dt" sz="half" idx="10"/>
          </p:nvPr>
        </p:nvSpPr>
        <p:spPr/>
        <p:txBody>
          <a:bodyPr/>
          <a:lstStyle/>
          <a:p>
            <a:fld id="{CC40C743-E5E9-47D9-8C6C-7FADC612B6CA}" type="datetimeFigureOut">
              <a:rPr lang="en-US" smtClean="0"/>
              <a:t>9/15/21</a:t>
            </a:fld>
            <a:endParaRPr lang="en-US"/>
          </a:p>
        </p:txBody>
      </p:sp>
      <p:sp>
        <p:nvSpPr>
          <p:cNvPr id="8" name="Footer Placeholder 7">
            <a:extLst>
              <a:ext uri="{FF2B5EF4-FFF2-40B4-BE49-F238E27FC236}">
                <a16:creationId xmlns:a16="http://schemas.microsoft.com/office/drawing/2014/main" id="{3414962E-4C6F-46AE-AC2B-2B2676239334}"/>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E2F1E5EA-9D73-4038-A343-B943797441D5}"/>
              </a:ext>
            </a:extLst>
          </p:cNvPr>
          <p:cNvSpPr>
            <a:spLocks noGrp="1"/>
          </p:cNvSpPr>
          <p:nvPr>
            <p:ph type="sldNum" sz="quarter" idx="12"/>
          </p:nvPr>
        </p:nvSpPr>
        <p:spPr/>
        <p:txBody>
          <a:bodyPr/>
          <a:lstStyle/>
          <a:p>
            <a:fld id="{A4B761C0-F68B-42B9-AB40-D70DCED5C0DF}" type="slidenum">
              <a:rPr lang="en-US" smtClean="0"/>
              <a:t>‹#›</a:t>
            </a:fld>
            <a:endParaRPr lang="en-US"/>
          </a:p>
        </p:txBody>
      </p:sp>
    </p:spTree>
    <p:extLst>
      <p:ext uri="{BB962C8B-B14F-4D97-AF65-F5344CB8AC3E}">
        <p14:creationId xmlns:p14="http://schemas.microsoft.com/office/powerpoint/2010/main" val="2772419006"/>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89DEA1-CD0C-41AE-ADD7-519E267A382D}"/>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22EC2D8C-B6D8-4DF7-BA98-69A5216AE249}"/>
              </a:ext>
            </a:extLst>
          </p:cNvPr>
          <p:cNvSpPr>
            <a:spLocks noGrp="1"/>
          </p:cNvSpPr>
          <p:nvPr>
            <p:ph type="dt" sz="half" idx="10"/>
          </p:nvPr>
        </p:nvSpPr>
        <p:spPr/>
        <p:txBody>
          <a:bodyPr/>
          <a:lstStyle/>
          <a:p>
            <a:fld id="{CC40C743-E5E9-47D9-8C6C-7FADC612B6CA}" type="datetimeFigureOut">
              <a:rPr lang="en-US" smtClean="0"/>
              <a:t>9/15/21</a:t>
            </a:fld>
            <a:endParaRPr lang="en-US"/>
          </a:p>
        </p:txBody>
      </p:sp>
      <p:sp>
        <p:nvSpPr>
          <p:cNvPr id="4" name="Footer Placeholder 3">
            <a:extLst>
              <a:ext uri="{FF2B5EF4-FFF2-40B4-BE49-F238E27FC236}">
                <a16:creationId xmlns:a16="http://schemas.microsoft.com/office/drawing/2014/main" id="{AA803D20-5C27-4C4F-99C2-03219B65D58B}"/>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10CDA413-892D-41D5-AF91-39DD9C496026}"/>
              </a:ext>
            </a:extLst>
          </p:cNvPr>
          <p:cNvSpPr>
            <a:spLocks noGrp="1"/>
          </p:cNvSpPr>
          <p:nvPr>
            <p:ph type="sldNum" sz="quarter" idx="12"/>
          </p:nvPr>
        </p:nvSpPr>
        <p:spPr/>
        <p:txBody>
          <a:bodyPr/>
          <a:lstStyle/>
          <a:p>
            <a:fld id="{A4B761C0-F68B-42B9-AB40-D70DCED5C0DF}" type="slidenum">
              <a:rPr lang="en-US" smtClean="0"/>
              <a:t>‹#›</a:t>
            </a:fld>
            <a:endParaRPr lang="en-US"/>
          </a:p>
        </p:txBody>
      </p:sp>
    </p:spTree>
    <p:extLst>
      <p:ext uri="{BB962C8B-B14F-4D97-AF65-F5344CB8AC3E}">
        <p14:creationId xmlns:p14="http://schemas.microsoft.com/office/powerpoint/2010/main" val="393245895"/>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292B5760-96B6-4795-B791-BEAB53FBF6E4}"/>
              </a:ext>
            </a:extLst>
          </p:cNvPr>
          <p:cNvSpPr>
            <a:spLocks noGrp="1"/>
          </p:cNvSpPr>
          <p:nvPr>
            <p:ph type="dt" sz="half" idx="10"/>
          </p:nvPr>
        </p:nvSpPr>
        <p:spPr/>
        <p:txBody>
          <a:bodyPr/>
          <a:lstStyle/>
          <a:p>
            <a:fld id="{CC40C743-E5E9-47D9-8C6C-7FADC612B6CA}" type="datetimeFigureOut">
              <a:rPr lang="en-US" smtClean="0"/>
              <a:t>9/15/21</a:t>
            </a:fld>
            <a:endParaRPr lang="en-US"/>
          </a:p>
        </p:txBody>
      </p:sp>
      <p:sp>
        <p:nvSpPr>
          <p:cNvPr id="3" name="Footer Placeholder 2">
            <a:extLst>
              <a:ext uri="{FF2B5EF4-FFF2-40B4-BE49-F238E27FC236}">
                <a16:creationId xmlns:a16="http://schemas.microsoft.com/office/drawing/2014/main" id="{CA060E9C-B758-4873-BB29-7CCCFD7C23AA}"/>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AB62BC82-D1F0-44D0-B749-B76120F9796A}"/>
              </a:ext>
            </a:extLst>
          </p:cNvPr>
          <p:cNvSpPr>
            <a:spLocks noGrp="1"/>
          </p:cNvSpPr>
          <p:nvPr>
            <p:ph type="sldNum" sz="quarter" idx="12"/>
          </p:nvPr>
        </p:nvSpPr>
        <p:spPr/>
        <p:txBody>
          <a:bodyPr/>
          <a:lstStyle/>
          <a:p>
            <a:fld id="{A4B761C0-F68B-42B9-AB40-D70DCED5C0DF}" type="slidenum">
              <a:rPr lang="en-US" smtClean="0"/>
              <a:t>‹#›</a:t>
            </a:fld>
            <a:endParaRPr lang="en-US"/>
          </a:p>
        </p:txBody>
      </p:sp>
    </p:spTree>
    <p:extLst>
      <p:ext uri="{BB962C8B-B14F-4D97-AF65-F5344CB8AC3E}">
        <p14:creationId xmlns:p14="http://schemas.microsoft.com/office/powerpoint/2010/main" val="634660560"/>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36E945-0C57-4E41-B176-2070E9A87F6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3E3114A0-7F97-4BC5-97E6-BB2642E0154F}"/>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34D1F7D3-88F9-45BE-BCA8-770BCD46425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1A85FC55-FFEA-4AFB-9C15-152D40D28D90}"/>
              </a:ext>
            </a:extLst>
          </p:cNvPr>
          <p:cNvSpPr>
            <a:spLocks noGrp="1"/>
          </p:cNvSpPr>
          <p:nvPr>
            <p:ph type="dt" sz="half" idx="10"/>
          </p:nvPr>
        </p:nvSpPr>
        <p:spPr/>
        <p:txBody>
          <a:bodyPr/>
          <a:lstStyle/>
          <a:p>
            <a:fld id="{CC40C743-E5E9-47D9-8C6C-7FADC612B6CA}" type="datetimeFigureOut">
              <a:rPr lang="en-US" smtClean="0"/>
              <a:t>9/15/21</a:t>
            </a:fld>
            <a:endParaRPr lang="en-US"/>
          </a:p>
        </p:txBody>
      </p:sp>
      <p:sp>
        <p:nvSpPr>
          <p:cNvPr id="6" name="Footer Placeholder 5">
            <a:extLst>
              <a:ext uri="{FF2B5EF4-FFF2-40B4-BE49-F238E27FC236}">
                <a16:creationId xmlns:a16="http://schemas.microsoft.com/office/drawing/2014/main" id="{5C99A878-3645-47AC-8C2C-937B0D6CFCF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B9FA882-8E80-4E96-917E-CE1108D038F3}"/>
              </a:ext>
            </a:extLst>
          </p:cNvPr>
          <p:cNvSpPr>
            <a:spLocks noGrp="1"/>
          </p:cNvSpPr>
          <p:nvPr>
            <p:ph type="sldNum" sz="quarter" idx="12"/>
          </p:nvPr>
        </p:nvSpPr>
        <p:spPr/>
        <p:txBody>
          <a:bodyPr/>
          <a:lstStyle/>
          <a:p>
            <a:fld id="{A4B761C0-F68B-42B9-AB40-D70DCED5C0DF}" type="slidenum">
              <a:rPr lang="en-US" smtClean="0"/>
              <a:t>‹#›</a:t>
            </a:fld>
            <a:endParaRPr lang="en-US"/>
          </a:p>
        </p:txBody>
      </p:sp>
    </p:spTree>
    <p:extLst>
      <p:ext uri="{BB962C8B-B14F-4D97-AF65-F5344CB8AC3E}">
        <p14:creationId xmlns:p14="http://schemas.microsoft.com/office/powerpoint/2010/main" val="2417393498"/>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DCAB97-1979-4E5C-A500-D39A1514B9B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1743AFF3-94D8-4A8C-849D-98ED6DA91D4F}"/>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46205C48-AB73-4AF0-BD5D-C8059F63A8E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4A4F0734-E0BE-406E-8920-DE2D2C439287}"/>
              </a:ext>
            </a:extLst>
          </p:cNvPr>
          <p:cNvSpPr>
            <a:spLocks noGrp="1"/>
          </p:cNvSpPr>
          <p:nvPr>
            <p:ph type="dt" sz="half" idx="10"/>
          </p:nvPr>
        </p:nvSpPr>
        <p:spPr/>
        <p:txBody>
          <a:bodyPr/>
          <a:lstStyle/>
          <a:p>
            <a:fld id="{CC40C743-E5E9-47D9-8C6C-7FADC612B6CA}" type="datetimeFigureOut">
              <a:rPr lang="en-US" smtClean="0"/>
              <a:t>9/15/21</a:t>
            </a:fld>
            <a:endParaRPr lang="en-US"/>
          </a:p>
        </p:txBody>
      </p:sp>
      <p:sp>
        <p:nvSpPr>
          <p:cNvPr id="6" name="Footer Placeholder 5">
            <a:extLst>
              <a:ext uri="{FF2B5EF4-FFF2-40B4-BE49-F238E27FC236}">
                <a16:creationId xmlns:a16="http://schemas.microsoft.com/office/drawing/2014/main" id="{04A3AF79-0A1A-4C61-BDDD-E002B23C9EE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E1C596C5-857F-4B01-AD20-0185492BBCBC}"/>
              </a:ext>
            </a:extLst>
          </p:cNvPr>
          <p:cNvSpPr>
            <a:spLocks noGrp="1"/>
          </p:cNvSpPr>
          <p:nvPr>
            <p:ph type="sldNum" sz="quarter" idx="12"/>
          </p:nvPr>
        </p:nvSpPr>
        <p:spPr/>
        <p:txBody>
          <a:bodyPr/>
          <a:lstStyle/>
          <a:p>
            <a:fld id="{A4B761C0-F68B-42B9-AB40-D70DCED5C0DF}" type="slidenum">
              <a:rPr lang="en-US" smtClean="0"/>
              <a:t>‹#›</a:t>
            </a:fld>
            <a:endParaRPr lang="en-US"/>
          </a:p>
        </p:txBody>
      </p:sp>
    </p:spTree>
    <p:extLst>
      <p:ext uri="{BB962C8B-B14F-4D97-AF65-F5344CB8AC3E}">
        <p14:creationId xmlns:p14="http://schemas.microsoft.com/office/powerpoint/2010/main" val="3517494551"/>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F71F23C7-06C9-4EF0-8E70-1A98BE81D47D}"/>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DD2A5A9C-F1F5-414C-B43A-782E16AA6878}"/>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C7893A2-C57A-4BAC-8252-341972ECA45F}"/>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C40C743-E5E9-47D9-8C6C-7FADC612B6CA}" type="datetimeFigureOut">
              <a:rPr lang="en-US" smtClean="0"/>
              <a:t>9/15/21</a:t>
            </a:fld>
            <a:endParaRPr lang="en-US"/>
          </a:p>
        </p:txBody>
      </p:sp>
      <p:sp>
        <p:nvSpPr>
          <p:cNvPr id="5" name="Footer Placeholder 4">
            <a:extLst>
              <a:ext uri="{FF2B5EF4-FFF2-40B4-BE49-F238E27FC236}">
                <a16:creationId xmlns:a16="http://schemas.microsoft.com/office/drawing/2014/main" id="{A144A54E-8ABE-47FD-A19B-554FE1E90A81}"/>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24D264DA-F053-42F1-82ED-78DACDC9C1BC}"/>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4B761C0-F68B-42B9-AB40-D70DCED5C0DF}" type="slidenum">
              <a:rPr lang="en-US" smtClean="0"/>
              <a:t>‹#›</a:t>
            </a:fld>
            <a:endParaRPr lang="en-US"/>
          </a:p>
        </p:txBody>
      </p:sp>
    </p:spTree>
    <p:extLst>
      <p:ext uri="{BB962C8B-B14F-4D97-AF65-F5344CB8AC3E}">
        <p14:creationId xmlns:p14="http://schemas.microsoft.com/office/powerpoint/2010/main" val="3341462645"/>
      </p:ext>
    </p:extLst>
  </p:cSld>
  <p:clrMap bg1="lt1" tx1="dk1" bg2="lt2" tx2="dk2" accent1="accent1" accent2="accent2" accent3="accent3" accent4="accent4" accent5="accent5" accent6="accent6" hlink="hlink" folHlink="folHlink"/>
  <p:sldLayoutIdLst>
    <p:sldLayoutId id="2147483773" r:id="rId1"/>
    <p:sldLayoutId id="2147483774" r:id="rId2"/>
    <p:sldLayoutId id="2147483775" r:id="rId3"/>
    <p:sldLayoutId id="2147483776" r:id="rId4"/>
    <p:sldLayoutId id="2147483777" r:id="rId5"/>
    <p:sldLayoutId id="2147483778" r:id="rId6"/>
    <p:sldLayoutId id="2147483779" r:id="rId7"/>
    <p:sldLayoutId id="2147483780" r:id="rId8"/>
    <p:sldLayoutId id="2147483781" r:id="rId9"/>
    <p:sldLayoutId id="2147483782" r:id="rId10"/>
    <p:sldLayoutId id="2147483783" r:id="rId11"/>
  </p:sldLayoutIdLst>
  <mc:AlternateContent xmlns:mc="http://schemas.openxmlformats.org/markup-compatibility/2006" xmlns:p14="http://schemas.microsoft.com/office/powerpoint/2010/main">
    <mc:Choice Requires="p14">
      <p:transition p14:dur="0" advClick="0"/>
    </mc:Choice>
    <mc:Fallback xmlns="">
      <p:transition advClick="0"/>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media/image4.jpeg"/><Relationship Id="rId5" Type="http://schemas.openxmlformats.org/officeDocument/2006/relationships/image" Target="../media/image3.jpeg"/><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ADD4438A-0AEA-4E09-8DAD-73806266BCDF}"/>
              </a:ext>
            </a:extLst>
          </p:cNvPr>
          <p:cNvSpPr/>
          <p:nvPr/>
        </p:nvSpPr>
        <p:spPr>
          <a:xfrm>
            <a:off x="659922" y="3553905"/>
            <a:ext cx="10869105" cy="2098118"/>
          </a:xfrm>
          <a:prstGeom prst="rect">
            <a:avLst/>
          </a:prstGeom>
        </p:spPr>
        <p:txBody>
          <a:bodyPr vert="horz" lIns="91440" tIns="45720" rIns="91440" bIns="45720" rtlCol="0" anchor="ctr">
            <a:noAutofit/>
          </a:bodyPr>
          <a:lstStyle/>
          <a:p>
            <a:pPr algn="r">
              <a:lnSpc>
                <a:spcPct val="90000"/>
              </a:lnSpc>
              <a:spcAft>
                <a:spcPts val="600"/>
              </a:spcAft>
            </a:pPr>
            <a:r>
              <a:rPr lang="en-US" sz="2000" dirty="0">
                <a:latin typeface="Trebuchet MS" panose="020B0603020202020204" pitchFamily="34" charset="0"/>
              </a:rPr>
              <a:t>May 6 – 7, 2021</a:t>
            </a:r>
          </a:p>
          <a:p>
            <a:pPr algn="r">
              <a:lnSpc>
                <a:spcPct val="90000"/>
              </a:lnSpc>
              <a:spcAft>
                <a:spcPts val="600"/>
              </a:spcAft>
            </a:pPr>
            <a:r>
              <a:rPr lang="en-US" sz="2000" dirty="0">
                <a:latin typeface="Trebuchet MS" panose="020B0603020202020204" pitchFamily="34" charset="0"/>
              </a:rPr>
              <a:t>Sié </a:t>
            </a:r>
            <a:r>
              <a:rPr lang="en-US" sz="2000" dirty="0" err="1">
                <a:latin typeface="Trebuchet MS" panose="020B0603020202020204" pitchFamily="34" charset="0"/>
              </a:rPr>
              <a:t>Chéou</a:t>
            </a:r>
            <a:r>
              <a:rPr lang="en-US" sz="2000" dirty="0">
                <a:latin typeface="Trebuchet MS" panose="020B0603020202020204" pitchFamily="34" charset="0"/>
              </a:rPr>
              <a:t>-Kang Center for International Security &amp; Diplomacy</a:t>
            </a:r>
          </a:p>
          <a:p>
            <a:pPr algn="r">
              <a:lnSpc>
                <a:spcPct val="90000"/>
              </a:lnSpc>
              <a:spcAft>
                <a:spcPts val="600"/>
              </a:spcAft>
            </a:pPr>
            <a:r>
              <a:rPr lang="en-US" sz="2000" dirty="0">
                <a:latin typeface="Trebuchet MS" panose="020B0603020202020204" pitchFamily="34" charset="0"/>
              </a:rPr>
              <a:t>Josef Korbel School of International Studies</a:t>
            </a:r>
          </a:p>
          <a:p>
            <a:pPr algn="r">
              <a:lnSpc>
                <a:spcPct val="90000"/>
              </a:lnSpc>
              <a:spcAft>
                <a:spcPts val="600"/>
              </a:spcAft>
            </a:pPr>
            <a:r>
              <a:rPr lang="en-US" sz="2000" dirty="0">
                <a:latin typeface="Trebuchet MS" panose="020B0603020202020204" pitchFamily="34" charset="0"/>
              </a:rPr>
              <a:t>University of Denver</a:t>
            </a:r>
          </a:p>
          <a:p>
            <a:pPr algn="r">
              <a:lnSpc>
                <a:spcPct val="90000"/>
              </a:lnSpc>
              <a:spcAft>
                <a:spcPts val="600"/>
              </a:spcAft>
            </a:pPr>
            <a:r>
              <a:rPr lang="en-US" sz="2000" dirty="0">
                <a:latin typeface="Trebuchet MS" panose="020B0603020202020204" pitchFamily="34" charset="0"/>
              </a:rPr>
              <a:t> </a:t>
            </a:r>
          </a:p>
          <a:p>
            <a:pPr algn="r">
              <a:lnSpc>
                <a:spcPct val="90000"/>
              </a:lnSpc>
              <a:spcAft>
                <a:spcPts val="600"/>
              </a:spcAft>
            </a:pPr>
            <a:r>
              <a:rPr lang="en-US" sz="2000" dirty="0">
                <a:latin typeface="Trebuchet MS" panose="020B0603020202020204" pitchFamily="34" charset="0"/>
              </a:rPr>
              <a:t>Sponsored by Carnegie Corporation of New York</a:t>
            </a:r>
          </a:p>
        </p:txBody>
      </p:sp>
      <p:pic>
        <p:nvPicPr>
          <p:cNvPr id="5" name="Picture 4">
            <a:extLst>
              <a:ext uri="{FF2B5EF4-FFF2-40B4-BE49-F238E27FC236}">
                <a16:creationId xmlns:a16="http://schemas.microsoft.com/office/drawing/2014/main" id="{DD4B3165-CE1D-41B8-AE45-638BB413E68C}"/>
              </a:ext>
            </a:extLst>
          </p:cNvPr>
          <p:cNvPicPr>
            <a:picLocks noChangeAspect="1"/>
          </p:cNvPicPr>
          <p:nvPr/>
        </p:nvPicPr>
        <p:blipFill rotWithShape="1">
          <a:blip r:embed="rId3"/>
          <a:srcRect l="1168" t="5816" r="1481" b="6149"/>
          <a:stretch/>
        </p:blipFill>
        <p:spPr>
          <a:xfrm>
            <a:off x="659922" y="1342468"/>
            <a:ext cx="10869105" cy="1744613"/>
          </a:xfrm>
          <a:prstGeom prst="rect">
            <a:avLst/>
          </a:prstGeom>
        </p:spPr>
      </p:pic>
      <p:sp>
        <p:nvSpPr>
          <p:cNvPr id="6" name="TextBox 5">
            <a:extLst>
              <a:ext uri="{FF2B5EF4-FFF2-40B4-BE49-F238E27FC236}">
                <a16:creationId xmlns:a16="http://schemas.microsoft.com/office/drawing/2014/main" id="{ADB5F32F-3410-4467-B553-465FF546D0BD}"/>
              </a:ext>
            </a:extLst>
          </p:cNvPr>
          <p:cNvSpPr txBox="1"/>
          <p:nvPr/>
        </p:nvSpPr>
        <p:spPr>
          <a:xfrm>
            <a:off x="-1" y="0"/>
            <a:ext cx="12188952" cy="228600"/>
          </a:xfrm>
          <a:prstGeom prst="rect">
            <a:avLst/>
          </a:prstGeom>
          <a:solidFill>
            <a:srgbClr val="8B2332"/>
          </a:solidFill>
        </p:spPr>
        <p:txBody>
          <a:bodyPr wrap="square" rtlCol="0">
            <a:spAutoFit/>
          </a:bodyPr>
          <a:lstStyle/>
          <a:p>
            <a:endParaRPr lang="en-US" dirty="0"/>
          </a:p>
        </p:txBody>
      </p:sp>
      <p:sp>
        <p:nvSpPr>
          <p:cNvPr id="12" name="TextBox 11">
            <a:extLst>
              <a:ext uri="{FF2B5EF4-FFF2-40B4-BE49-F238E27FC236}">
                <a16:creationId xmlns:a16="http://schemas.microsoft.com/office/drawing/2014/main" id="{562CA7BC-2E4F-4CF7-9667-4FED5FBEC9AD}"/>
              </a:ext>
            </a:extLst>
          </p:cNvPr>
          <p:cNvSpPr txBox="1"/>
          <p:nvPr/>
        </p:nvSpPr>
        <p:spPr>
          <a:xfrm>
            <a:off x="3048" y="6585670"/>
            <a:ext cx="12188952" cy="274320"/>
          </a:xfrm>
          <a:prstGeom prst="rect">
            <a:avLst/>
          </a:prstGeom>
          <a:solidFill>
            <a:srgbClr val="00637B"/>
          </a:solidFill>
        </p:spPr>
        <p:txBody>
          <a:bodyPr wrap="square" rtlCol="0">
            <a:spAutoFit/>
          </a:bodyPr>
          <a:lstStyle/>
          <a:p>
            <a:endParaRPr lang="en-US" dirty="0"/>
          </a:p>
        </p:txBody>
      </p:sp>
      <p:pic>
        <p:nvPicPr>
          <p:cNvPr id="61" name="Picture 60">
            <a:extLst>
              <a:ext uri="{FF2B5EF4-FFF2-40B4-BE49-F238E27FC236}">
                <a16:creationId xmlns:a16="http://schemas.microsoft.com/office/drawing/2014/main" id="{07AD38D6-E6E3-439B-949A-CEABD9EC6487}"/>
              </a:ext>
            </a:extLst>
          </p:cNvPr>
          <p:cNvPicPr/>
          <p:nvPr/>
        </p:nvPicPr>
        <p:blipFill>
          <a:blip r:embed="rId4" cstate="screen">
            <a:extLst>
              <a:ext uri="{28A0092B-C50C-407E-A947-70E740481C1C}">
                <a14:useLocalDpi xmlns:a14="http://schemas.microsoft.com/office/drawing/2010/main"/>
              </a:ext>
            </a:extLst>
          </a:blip>
          <a:stretch>
            <a:fillRect/>
          </a:stretch>
        </p:blipFill>
        <p:spPr>
          <a:xfrm>
            <a:off x="553273" y="5652023"/>
            <a:ext cx="1600200" cy="752475"/>
          </a:xfrm>
          <a:prstGeom prst="rect">
            <a:avLst/>
          </a:prstGeom>
        </p:spPr>
      </p:pic>
      <p:pic>
        <p:nvPicPr>
          <p:cNvPr id="62" name="Picture 61">
            <a:extLst>
              <a:ext uri="{FF2B5EF4-FFF2-40B4-BE49-F238E27FC236}">
                <a16:creationId xmlns:a16="http://schemas.microsoft.com/office/drawing/2014/main" id="{DE9654A8-2020-41D5-9813-6F23586E8790}"/>
              </a:ext>
            </a:extLst>
          </p:cNvPr>
          <p:cNvPicPr/>
          <p:nvPr/>
        </p:nvPicPr>
        <p:blipFill>
          <a:blip r:embed="rId5" cstate="screen">
            <a:extLst>
              <a:ext uri="{28A0092B-C50C-407E-A947-70E740481C1C}">
                <a14:useLocalDpi xmlns:a14="http://schemas.microsoft.com/office/drawing/2010/main"/>
              </a:ext>
            </a:extLst>
          </a:blip>
          <a:stretch>
            <a:fillRect/>
          </a:stretch>
        </p:blipFill>
        <p:spPr>
          <a:xfrm>
            <a:off x="2420090" y="5707483"/>
            <a:ext cx="1601470" cy="665480"/>
          </a:xfrm>
          <a:prstGeom prst="rect">
            <a:avLst/>
          </a:prstGeom>
        </p:spPr>
      </p:pic>
      <p:pic>
        <p:nvPicPr>
          <p:cNvPr id="63" name="Picture 62">
            <a:extLst>
              <a:ext uri="{FF2B5EF4-FFF2-40B4-BE49-F238E27FC236}">
                <a16:creationId xmlns:a16="http://schemas.microsoft.com/office/drawing/2014/main" id="{E7DEAFEB-2064-4FDE-88D1-D95E3C94A46E}"/>
              </a:ext>
            </a:extLst>
          </p:cNvPr>
          <p:cNvPicPr/>
          <p:nvPr/>
        </p:nvPicPr>
        <p:blipFill>
          <a:blip r:embed="rId6" cstate="screen">
            <a:extLst>
              <a:ext uri="{28A0092B-C50C-407E-A947-70E740481C1C}">
                <a14:useLocalDpi xmlns:a14="http://schemas.microsoft.com/office/drawing/2010/main"/>
              </a:ext>
            </a:extLst>
          </a:blip>
          <a:stretch>
            <a:fillRect/>
          </a:stretch>
        </p:blipFill>
        <p:spPr>
          <a:xfrm>
            <a:off x="4498232" y="5707483"/>
            <a:ext cx="1428750" cy="768350"/>
          </a:xfrm>
          <a:prstGeom prst="rect">
            <a:avLst/>
          </a:prstGeom>
        </p:spPr>
      </p:pic>
    </p:spTree>
    <p:extLst>
      <p:ext uri="{BB962C8B-B14F-4D97-AF65-F5344CB8AC3E}">
        <p14:creationId xmlns:p14="http://schemas.microsoft.com/office/powerpoint/2010/main" val="2799839126"/>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ADB5F32F-3410-4467-B553-465FF546D0BD}"/>
              </a:ext>
            </a:extLst>
          </p:cNvPr>
          <p:cNvSpPr txBox="1"/>
          <p:nvPr/>
        </p:nvSpPr>
        <p:spPr>
          <a:xfrm>
            <a:off x="-1" y="0"/>
            <a:ext cx="12188952" cy="228600"/>
          </a:xfrm>
          <a:prstGeom prst="rect">
            <a:avLst/>
          </a:prstGeom>
          <a:solidFill>
            <a:srgbClr val="8B2332"/>
          </a:solidFill>
        </p:spPr>
        <p:txBody>
          <a:bodyPr wrap="square" rtlCol="0">
            <a:spAutoFit/>
          </a:bodyPr>
          <a:lstStyle/>
          <a:p>
            <a:endParaRPr lang="en-US" dirty="0"/>
          </a:p>
        </p:txBody>
      </p:sp>
      <p:sp>
        <p:nvSpPr>
          <p:cNvPr id="12" name="TextBox 11">
            <a:extLst>
              <a:ext uri="{FF2B5EF4-FFF2-40B4-BE49-F238E27FC236}">
                <a16:creationId xmlns:a16="http://schemas.microsoft.com/office/drawing/2014/main" id="{562CA7BC-2E4F-4CF7-9667-4FED5FBEC9AD}"/>
              </a:ext>
            </a:extLst>
          </p:cNvPr>
          <p:cNvSpPr txBox="1"/>
          <p:nvPr/>
        </p:nvSpPr>
        <p:spPr>
          <a:xfrm>
            <a:off x="3048" y="6585670"/>
            <a:ext cx="12188952" cy="274320"/>
          </a:xfrm>
          <a:prstGeom prst="rect">
            <a:avLst/>
          </a:prstGeom>
          <a:solidFill>
            <a:srgbClr val="00637B"/>
          </a:solidFill>
        </p:spPr>
        <p:txBody>
          <a:bodyPr wrap="square" rtlCol="0">
            <a:spAutoFit/>
          </a:bodyPr>
          <a:lstStyle/>
          <a:p>
            <a:endParaRPr lang="en-US" dirty="0"/>
          </a:p>
        </p:txBody>
      </p:sp>
      <p:sp>
        <p:nvSpPr>
          <p:cNvPr id="8" name="Rectangle 7">
            <a:extLst>
              <a:ext uri="{FF2B5EF4-FFF2-40B4-BE49-F238E27FC236}">
                <a16:creationId xmlns:a16="http://schemas.microsoft.com/office/drawing/2014/main" id="{ADD4438A-0AEA-4E09-8DAD-73806266BCDF}"/>
              </a:ext>
            </a:extLst>
          </p:cNvPr>
          <p:cNvSpPr/>
          <p:nvPr/>
        </p:nvSpPr>
        <p:spPr>
          <a:xfrm>
            <a:off x="-150830" y="1087347"/>
            <a:ext cx="11972041" cy="400110"/>
          </a:xfrm>
          <a:prstGeom prst="rect">
            <a:avLst/>
          </a:prstGeom>
        </p:spPr>
        <p:txBody>
          <a:bodyPr wrap="square">
            <a:spAutoFit/>
          </a:bodyPr>
          <a:lstStyle/>
          <a:p>
            <a:pPr algn="ctr"/>
            <a:r>
              <a:rPr lang="en-US" sz="2000" dirty="0">
                <a:solidFill>
                  <a:srgbClr val="000000"/>
                </a:solidFill>
                <a:latin typeface="Trebuchet MS" panose="020B0603020202020204" pitchFamily="34" charset="0"/>
              </a:rPr>
              <a:t>Possible Solutions</a:t>
            </a:r>
            <a:endParaRPr lang="en-US" sz="2000" dirty="0">
              <a:latin typeface="Trebuchet MS" panose="020B0603020202020204" pitchFamily="34" charset="0"/>
            </a:endParaRPr>
          </a:p>
        </p:txBody>
      </p:sp>
      <p:sp>
        <p:nvSpPr>
          <p:cNvPr id="2" name="TextBox 1">
            <a:extLst>
              <a:ext uri="{FF2B5EF4-FFF2-40B4-BE49-F238E27FC236}">
                <a16:creationId xmlns:a16="http://schemas.microsoft.com/office/drawing/2014/main" id="{7AB6C9C5-ED45-4D46-9F6C-DE0072B08E5B}"/>
              </a:ext>
            </a:extLst>
          </p:cNvPr>
          <p:cNvSpPr txBox="1"/>
          <p:nvPr/>
        </p:nvSpPr>
        <p:spPr>
          <a:xfrm>
            <a:off x="1070043" y="1838528"/>
            <a:ext cx="10751168" cy="2031325"/>
          </a:xfrm>
          <a:prstGeom prst="rect">
            <a:avLst/>
          </a:prstGeom>
          <a:noFill/>
        </p:spPr>
        <p:txBody>
          <a:bodyPr wrap="square" rtlCol="0">
            <a:spAutoFit/>
          </a:bodyPr>
          <a:lstStyle/>
          <a:p>
            <a:r>
              <a:rPr lang="en-US" dirty="0"/>
              <a:t>We can take steps to safeguard our integrity: </a:t>
            </a:r>
          </a:p>
          <a:p>
            <a:pPr marL="342900" indent="-342900">
              <a:buAutoNum type="arabicPeriod"/>
            </a:pPr>
            <a:endParaRPr lang="en-US" dirty="0"/>
          </a:p>
          <a:p>
            <a:pPr marL="342900" indent="-342900">
              <a:buAutoNum type="arabicPeriod"/>
            </a:pPr>
            <a:r>
              <a:rPr lang="en-US" dirty="0"/>
              <a:t>Preregister your ethical redlines publicly </a:t>
            </a:r>
            <a:r>
              <a:rPr lang="en-US" u="sng" dirty="0"/>
              <a:t>before</a:t>
            </a:r>
            <a:r>
              <a:rPr lang="en-US" dirty="0"/>
              <a:t> conducting research</a:t>
            </a:r>
          </a:p>
          <a:p>
            <a:pPr marL="342900" indent="-342900">
              <a:buAutoNum type="arabicPeriod"/>
            </a:pPr>
            <a:r>
              <a:rPr lang="en-US" dirty="0"/>
              <a:t>Create “contracts” for the team </a:t>
            </a:r>
          </a:p>
          <a:p>
            <a:pPr marL="342900" indent="-342900">
              <a:buAutoNum type="arabicPeriod"/>
            </a:pPr>
            <a:r>
              <a:rPr lang="en-US" dirty="0"/>
              <a:t>MOUs with partners (especially concerning pre-publication review and media outreach strategies)</a:t>
            </a:r>
          </a:p>
          <a:p>
            <a:pPr marL="342900" indent="-342900">
              <a:buAutoNum type="arabicPeriod"/>
            </a:pPr>
            <a:r>
              <a:rPr lang="en-US" dirty="0"/>
              <a:t>Planned obsolescence (self-imposed data limitations) </a:t>
            </a:r>
          </a:p>
          <a:p>
            <a:pPr marL="342900" indent="-342900">
              <a:buAutoNum type="arabicPeriod"/>
            </a:pPr>
            <a:r>
              <a:rPr lang="en-US" dirty="0"/>
              <a:t>Exit </a:t>
            </a:r>
          </a:p>
        </p:txBody>
      </p:sp>
    </p:spTree>
    <p:extLst>
      <p:ext uri="{BB962C8B-B14F-4D97-AF65-F5344CB8AC3E}">
        <p14:creationId xmlns:p14="http://schemas.microsoft.com/office/powerpoint/2010/main" val="2065313036"/>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ADB5F32F-3410-4467-B553-465FF546D0BD}"/>
              </a:ext>
            </a:extLst>
          </p:cNvPr>
          <p:cNvSpPr txBox="1"/>
          <p:nvPr/>
        </p:nvSpPr>
        <p:spPr>
          <a:xfrm>
            <a:off x="-1" y="0"/>
            <a:ext cx="12188952" cy="228600"/>
          </a:xfrm>
          <a:prstGeom prst="rect">
            <a:avLst/>
          </a:prstGeom>
          <a:solidFill>
            <a:srgbClr val="8B2332"/>
          </a:solidFill>
        </p:spPr>
        <p:txBody>
          <a:bodyPr wrap="square" rtlCol="0">
            <a:spAutoFit/>
          </a:bodyPr>
          <a:lstStyle/>
          <a:p>
            <a:endParaRPr lang="en-US" dirty="0"/>
          </a:p>
        </p:txBody>
      </p:sp>
      <p:sp>
        <p:nvSpPr>
          <p:cNvPr id="12" name="TextBox 11">
            <a:extLst>
              <a:ext uri="{FF2B5EF4-FFF2-40B4-BE49-F238E27FC236}">
                <a16:creationId xmlns:a16="http://schemas.microsoft.com/office/drawing/2014/main" id="{562CA7BC-2E4F-4CF7-9667-4FED5FBEC9AD}"/>
              </a:ext>
            </a:extLst>
          </p:cNvPr>
          <p:cNvSpPr txBox="1"/>
          <p:nvPr/>
        </p:nvSpPr>
        <p:spPr>
          <a:xfrm>
            <a:off x="3048" y="6585670"/>
            <a:ext cx="12188952" cy="274320"/>
          </a:xfrm>
          <a:prstGeom prst="rect">
            <a:avLst/>
          </a:prstGeom>
          <a:solidFill>
            <a:srgbClr val="00637B"/>
          </a:solidFill>
        </p:spPr>
        <p:txBody>
          <a:bodyPr wrap="square" rtlCol="0">
            <a:spAutoFit/>
          </a:bodyPr>
          <a:lstStyle/>
          <a:p>
            <a:endParaRPr lang="en-US" dirty="0"/>
          </a:p>
        </p:txBody>
      </p:sp>
      <p:sp>
        <p:nvSpPr>
          <p:cNvPr id="8" name="Rectangle 7">
            <a:extLst>
              <a:ext uri="{FF2B5EF4-FFF2-40B4-BE49-F238E27FC236}">
                <a16:creationId xmlns:a16="http://schemas.microsoft.com/office/drawing/2014/main" id="{ADD4438A-0AEA-4E09-8DAD-73806266BCDF}"/>
              </a:ext>
            </a:extLst>
          </p:cNvPr>
          <p:cNvSpPr/>
          <p:nvPr/>
        </p:nvSpPr>
        <p:spPr>
          <a:xfrm>
            <a:off x="0" y="4273607"/>
            <a:ext cx="12192000" cy="1338828"/>
          </a:xfrm>
          <a:prstGeom prst="rect">
            <a:avLst/>
          </a:prstGeom>
        </p:spPr>
        <p:txBody>
          <a:bodyPr wrap="square">
            <a:spAutoFit/>
          </a:bodyPr>
          <a:lstStyle/>
          <a:p>
            <a:pPr algn="ctr"/>
            <a:r>
              <a:rPr lang="en-US" sz="2700" b="1" dirty="0">
                <a:solidFill>
                  <a:srgbClr val="000000"/>
                </a:solidFill>
                <a:latin typeface="Trebuchet MS" panose="020B0603020202020204" pitchFamily="34" charset="0"/>
              </a:rPr>
              <a:t>Session 2, Part 2: Seduction and the Perils of E-Hacking</a:t>
            </a:r>
          </a:p>
          <a:p>
            <a:pPr algn="ctr"/>
            <a:endParaRPr lang="en-US" sz="2700" b="1" dirty="0">
              <a:solidFill>
                <a:srgbClr val="000000"/>
              </a:solidFill>
              <a:latin typeface="Trebuchet MS" panose="020B0603020202020204" pitchFamily="34" charset="0"/>
            </a:endParaRPr>
          </a:p>
          <a:p>
            <a:pPr algn="ctr"/>
            <a:r>
              <a:rPr lang="en-US" sz="2700" b="1" dirty="0">
                <a:solidFill>
                  <a:srgbClr val="000000"/>
                </a:solidFill>
                <a:latin typeface="Trebuchet MS" panose="020B0603020202020204" pitchFamily="34" charset="0"/>
              </a:rPr>
              <a:t>Jason Lyall, Dartmouth College</a:t>
            </a:r>
            <a:endParaRPr lang="en-US" sz="2700" dirty="0">
              <a:latin typeface="Trebuchet MS" panose="020B0603020202020204" pitchFamily="34" charset="0"/>
            </a:endParaRPr>
          </a:p>
        </p:txBody>
      </p:sp>
    </p:spTree>
    <p:extLst>
      <p:ext uri="{BB962C8B-B14F-4D97-AF65-F5344CB8AC3E}">
        <p14:creationId xmlns:p14="http://schemas.microsoft.com/office/powerpoint/2010/main" val="338878543"/>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ADB5F32F-3410-4467-B553-465FF546D0BD}"/>
              </a:ext>
            </a:extLst>
          </p:cNvPr>
          <p:cNvSpPr txBox="1"/>
          <p:nvPr/>
        </p:nvSpPr>
        <p:spPr>
          <a:xfrm>
            <a:off x="-1" y="0"/>
            <a:ext cx="12188952" cy="228600"/>
          </a:xfrm>
          <a:prstGeom prst="rect">
            <a:avLst/>
          </a:prstGeom>
          <a:solidFill>
            <a:srgbClr val="8B2332"/>
          </a:solidFill>
        </p:spPr>
        <p:txBody>
          <a:bodyPr wrap="square" rtlCol="0">
            <a:spAutoFit/>
          </a:bodyPr>
          <a:lstStyle/>
          <a:p>
            <a:endParaRPr lang="en-US" dirty="0"/>
          </a:p>
        </p:txBody>
      </p:sp>
      <p:sp>
        <p:nvSpPr>
          <p:cNvPr id="12" name="TextBox 11">
            <a:extLst>
              <a:ext uri="{FF2B5EF4-FFF2-40B4-BE49-F238E27FC236}">
                <a16:creationId xmlns:a16="http://schemas.microsoft.com/office/drawing/2014/main" id="{562CA7BC-2E4F-4CF7-9667-4FED5FBEC9AD}"/>
              </a:ext>
            </a:extLst>
          </p:cNvPr>
          <p:cNvSpPr txBox="1"/>
          <p:nvPr/>
        </p:nvSpPr>
        <p:spPr>
          <a:xfrm>
            <a:off x="3048" y="6585670"/>
            <a:ext cx="12188952" cy="274320"/>
          </a:xfrm>
          <a:prstGeom prst="rect">
            <a:avLst/>
          </a:prstGeom>
          <a:solidFill>
            <a:srgbClr val="00637B"/>
          </a:solidFill>
        </p:spPr>
        <p:txBody>
          <a:bodyPr wrap="square" rtlCol="0">
            <a:spAutoFit/>
          </a:bodyPr>
          <a:lstStyle/>
          <a:p>
            <a:endParaRPr lang="en-US" dirty="0"/>
          </a:p>
        </p:txBody>
      </p:sp>
      <p:sp>
        <p:nvSpPr>
          <p:cNvPr id="8" name="Rectangle 7">
            <a:extLst>
              <a:ext uri="{FF2B5EF4-FFF2-40B4-BE49-F238E27FC236}">
                <a16:creationId xmlns:a16="http://schemas.microsoft.com/office/drawing/2014/main" id="{ADD4438A-0AEA-4E09-8DAD-73806266BCDF}"/>
              </a:ext>
            </a:extLst>
          </p:cNvPr>
          <p:cNvSpPr/>
          <p:nvPr/>
        </p:nvSpPr>
        <p:spPr>
          <a:xfrm>
            <a:off x="-125105" y="560854"/>
            <a:ext cx="11972041" cy="400110"/>
          </a:xfrm>
          <a:prstGeom prst="rect">
            <a:avLst/>
          </a:prstGeom>
        </p:spPr>
        <p:txBody>
          <a:bodyPr wrap="square">
            <a:spAutoFit/>
          </a:bodyPr>
          <a:lstStyle/>
          <a:p>
            <a:pPr algn="ctr"/>
            <a:r>
              <a:rPr lang="en-US" sz="2000" dirty="0">
                <a:solidFill>
                  <a:srgbClr val="000000"/>
                </a:solidFill>
                <a:latin typeface="Trebuchet MS" panose="020B0603020202020204" pitchFamily="34" charset="0"/>
              </a:rPr>
              <a:t>Motivating Example: Helmand, 2010</a:t>
            </a:r>
            <a:endParaRPr lang="en-US" sz="2000" dirty="0">
              <a:latin typeface="Trebuchet MS" panose="020B0603020202020204" pitchFamily="34" charset="0"/>
            </a:endParaRPr>
          </a:p>
        </p:txBody>
      </p:sp>
      <p:sp>
        <p:nvSpPr>
          <p:cNvPr id="2" name="TextBox 1">
            <a:extLst>
              <a:ext uri="{FF2B5EF4-FFF2-40B4-BE49-F238E27FC236}">
                <a16:creationId xmlns:a16="http://schemas.microsoft.com/office/drawing/2014/main" id="{AF1D9DD5-8641-BC41-B44E-BF0DFE69D9D1}"/>
              </a:ext>
            </a:extLst>
          </p:cNvPr>
          <p:cNvSpPr txBox="1"/>
          <p:nvPr/>
        </p:nvSpPr>
        <p:spPr>
          <a:xfrm>
            <a:off x="1264596" y="1731523"/>
            <a:ext cx="10000034" cy="1477328"/>
          </a:xfrm>
          <a:prstGeom prst="rect">
            <a:avLst/>
          </a:prstGeom>
          <a:noFill/>
        </p:spPr>
        <p:txBody>
          <a:bodyPr wrap="square" rtlCol="0">
            <a:spAutoFit/>
          </a:bodyPr>
          <a:lstStyle/>
          <a:p>
            <a:endParaRPr lang="en-US" dirty="0"/>
          </a:p>
          <a:p>
            <a:endParaRPr lang="en-US" dirty="0"/>
          </a:p>
          <a:p>
            <a:endParaRPr lang="en-US" dirty="0"/>
          </a:p>
          <a:p>
            <a:endParaRPr lang="en-US" dirty="0"/>
          </a:p>
          <a:p>
            <a:endParaRPr lang="en-US" dirty="0"/>
          </a:p>
        </p:txBody>
      </p:sp>
      <p:pic>
        <p:nvPicPr>
          <p:cNvPr id="4" name="Picture 3">
            <a:extLst>
              <a:ext uri="{FF2B5EF4-FFF2-40B4-BE49-F238E27FC236}">
                <a16:creationId xmlns:a16="http://schemas.microsoft.com/office/drawing/2014/main" id="{3F2EFBF3-E221-D94D-AF95-F3F1AA8102A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091447" y="1059121"/>
            <a:ext cx="7538936" cy="5166581"/>
          </a:xfrm>
          <a:prstGeom prst="rect">
            <a:avLst/>
          </a:prstGeom>
        </p:spPr>
      </p:pic>
    </p:spTree>
    <p:extLst>
      <p:ext uri="{BB962C8B-B14F-4D97-AF65-F5344CB8AC3E}">
        <p14:creationId xmlns:p14="http://schemas.microsoft.com/office/powerpoint/2010/main" val="32685276"/>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ADB5F32F-3410-4467-B553-465FF546D0BD}"/>
              </a:ext>
            </a:extLst>
          </p:cNvPr>
          <p:cNvSpPr txBox="1"/>
          <p:nvPr/>
        </p:nvSpPr>
        <p:spPr>
          <a:xfrm>
            <a:off x="-1" y="0"/>
            <a:ext cx="12188952" cy="228600"/>
          </a:xfrm>
          <a:prstGeom prst="rect">
            <a:avLst/>
          </a:prstGeom>
          <a:solidFill>
            <a:srgbClr val="8B2332"/>
          </a:solidFill>
        </p:spPr>
        <p:txBody>
          <a:bodyPr wrap="square" rtlCol="0">
            <a:spAutoFit/>
          </a:bodyPr>
          <a:lstStyle/>
          <a:p>
            <a:endParaRPr lang="en-US" dirty="0"/>
          </a:p>
        </p:txBody>
      </p:sp>
      <p:sp>
        <p:nvSpPr>
          <p:cNvPr id="12" name="TextBox 11">
            <a:extLst>
              <a:ext uri="{FF2B5EF4-FFF2-40B4-BE49-F238E27FC236}">
                <a16:creationId xmlns:a16="http://schemas.microsoft.com/office/drawing/2014/main" id="{562CA7BC-2E4F-4CF7-9667-4FED5FBEC9AD}"/>
              </a:ext>
            </a:extLst>
          </p:cNvPr>
          <p:cNvSpPr txBox="1"/>
          <p:nvPr/>
        </p:nvSpPr>
        <p:spPr>
          <a:xfrm>
            <a:off x="3048" y="6585670"/>
            <a:ext cx="12188952" cy="274320"/>
          </a:xfrm>
          <a:prstGeom prst="rect">
            <a:avLst/>
          </a:prstGeom>
          <a:solidFill>
            <a:srgbClr val="00637B"/>
          </a:solidFill>
        </p:spPr>
        <p:txBody>
          <a:bodyPr wrap="square" rtlCol="0">
            <a:spAutoFit/>
          </a:bodyPr>
          <a:lstStyle/>
          <a:p>
            <a:endParaRPr lang="en-US" dirty="0"/>
          </a:p>
        </p:txBody>
      </p:sp>
      <p:sp>
        <p:nvSpPr>
          <p:cNvPr id="8" name="Rectangle 7">
            <a:extLst>
              <a:ext uri="{FF2B5EF4-FFF2-40B4-BE49-F238E27FC236}">
                <a16:creationId xmlns:a16="http://schemas.microsoft.com/office/drawing/2014/main" id="{ADD4438A-0AEA-4E09-8DAD-73806266BCDF}"/>
              </a:ext>
            </a:extLst>
          </p:cNvPr>
          <p:cNvSpPr/>
          <p:nvPr/>
        </p:nvSpPr>
        <p:spPr>
          <a:xfrm>
            <a:off x="-150830" y="1087347"/>
            <a:ext cx="11972041" cy="400110"/>
          </a:xfrm>
          <a:prstGeom prst="rect">
            <a:avLst/>
          </a:prstGeom>
        </p:spPr>
        <p:txBody>
          <a:bodyPr wrap="square">
            <a:spAutoFit/>
          </a:bodyPr>
          <a:lstStyle/>
          <a:p>
            <a:pPr algn="ctr"/>
            <a:r>
              <a:rPr lang="en-US" sz="2000" dirty="0">
                <a:solidFill>
                  <a:srgbClr val="000000"/>
                </a:solidFill>
                <a:latin typeface="Trebuchet MS" panose="020B0603020202020204" pitchFamily="34" charset="0"/>
              </a:rPr>
              <a:t>What is Seduction? </a:t>
            </a:r>
            <a:endParaRPr lang="en-US" sz="2000" dirty="0">
              <a:latin typeface="Trebuchet MS" panose="020B0603020202020204" pitchFamily="34" charset="0"/>
            </a:endParaRPr>
          </a:p>
        </p:txBody>
      </p:sp>
      <p:sp>
        <p:nvSpPr>
          <p:cNvPr id="2" name="TextBox 1">
            <a:extLst>
              <a:ext uri="{FF2B5EF4-FFF2-40B4-BE49-F238E27FC236}">
                <a16:creationId xmlns:a16="http://schemas.microsoft.com/office/drawing/2014/main" id="{AF1D9DD5-8641-BC41-B44E-BF0DFE69D9D1}"/>
              </a:ext>
            </a:extLst>
          </p:cNvPr>
          <p:cNvSpPr txBox="1"/>
          <p:nvPr/>
        </p:nvSpPr>
        <p:spPr>
          <a:xfrm>
            <a:off x="1264596" y="1731523"/>
            <a:ext cx="10000034" cy="6186309"/>
          </a:xfrm>
          <a:prstGeom prst="rect">
            <a:avLst/>
          </a:prstGeom>
          <a:noFill/>
        </p:spPr>
        <p:txBody>
          <a:bodyPr wrap="square" rtlCol="0">
            <a:spAutoFit/>
          </a:bodyPr>
          <a:lstStyle/>
          <a:p>
            <a:r>
              <a:rPr lang="en-US" dirty="0">
                <a:solidFill>
                  <a:srgbClr val="FF0000"/>
                </a:solidFill>
              </a:rPr>
              <a:t>Seduction</a:t>
            </a:r>
            <a:r>
              <a:rPr lang="en-US" dirty="0"/>
              <a:t>: the loss of one’s critical stance toward an entity (e.g., a governmental or international agency) due to positive identification with its goals and objectives (Robben 1996, Devereux 1967) </a:t>
            </a:r>
          </a:p>
          <a:p>
            <a:endParaRPr lang="en-US" dirty="0"/>
          </a:p>
          <a:p>
            <a:r>
              <a:rPr lang="en-US" dirty="0"/>
              <a:t>Two pathways:</a:t>
            </a:r>
          </a:p>
          <a:p>
            <a:pPr marL="342900" indent="-342900">
              <a:buAutoNum type="arabicParenBoth"/>
            </a:pPr>
            <a:r>
              <a:rPr lang="en-US" dirty="0"/>
              <a:t>Unconscious bias/process</a:t>
            </a:r>
          </a:p>
          <a:p>
            <a:pPr marL="342900" indent="-342900">
              <a:buAutoNum type="arabicParenBoth"/>
            </a:pPr>
            <a:r>
              <a:rPr lang="en-US" dirty="0"/>
              <a:t>Deliberate calculation, often in reply to material incentives (including coercion) </a:t>
            </a:r>
          </a:p>
          <a:p>
            <a:endParaRPr lang="en-US" dirty="0"/>
          </a:p>
          <a:p>
            <a:r>
              <a:rPr lang="en-US" dirty="0"/>
              <a:t>The result? E-hacking</a:t>
            </a:r>
          </a:p>
          <a:p>
            <a:endParaRPr lang="en-US" dirty="0"/>
          </a:p>
          <a:p>
            <a:r>
              <a:rPr lang="en-US" dirty="0">
                <a:solidFill>
                  <a:srgbClr val="FF0000"/>
                </a:solidFill>
              </a:rPr>
              <a:t>E-hacking</a:t>
            </a:r>
            <a:r>
              <a:rPr lang="en-US" dirty="0"/>
              <a:t>: The piecemeal, often unnoticed, erosion of prior ethical boundaries (“redlines”) on the conduct and use of research due to engagement with policy-makers and the resources/prestige they offer</a:t>
            </a:r>
          </a:p>
          <a:p>
            <a:r>
              <a:rPr lang="en-US" dirty="0"/>
              <a:t>(“situational ethics”) </a:t>
            </a:r>
          </a:p>
          <a:p>
            <a:endParaRPr lang="en-US" dirty="0"/>
          </a:p>
          <a:p>
            <a:r>
              <a:rPr lang="en-US" dirty="0"/>
              <a:t>Key: Research and policy engagement are intertwined rather than separate processes; we should conduct our research with an eye toward its possible use by policy-makers </a:t>
            </a:r>
          </a:p>
          <a:p>
            <a:r>
              <a:rPr lang="en-US" dirty="0"/>
              <a:t> </a:t>
            </a:r>
          </a:p>
          <a:p>
            <a:endParaRPr lang="en-US" dirty="0"/>
          </a:p>
          <a:p>
            <a:endParaRPr lang="en-US" dirty="0"/>
          </a:p>
          <a:p>
            <a:endParaRPr lang="en-US" dirty="0"/>
          </a:p>
          <a:p>
            <a:endParaRPr lang="en-US" dirty="0"/>
          </a:p>
          <a:p>
            <a:endParaRPr lang="en-US" dirty="0"/>
          </a:p>
          <a:p>
            <a:endParaRPr lang="en-US" dirty="0"/>
          </a:p>
        </p:txBody>
      </p:sp>
    </p:spTree>
    <p:extLst>
      <p:ext uri="{BB962C8B-B14F-4D97-AF65-F5344CB8AC3E}">
        <p14:creationId xmlns:p14="http://schemas.microsoft.com/office/powerpoint/2010/main" val="1053642947"/>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ADB5F32F-3410-4467-B553-465FF546D0BD}"/>
              </a:ext>
            </a:extLst>
          </p:cNvPr>
          <p:cNvSpPr txBox="1"/>
          <p:nvPr/>
        </p:nvSpPr>
        <p:spPr>
          <a:xfrm>
            <a:off x="-1" y="0"/>
            <a:ext cx="12188952" cy="228600"/>
          </a:xfrm>
          <a:prstGeom prst="rect">
            <a:avLst/>
          </a:prstGeom>
          <a:solidFill>
            <a:srgbClr val="8B2332"/>
          </a:solidFill>
        </p:spPr>
        <p:txBody>
          <a:bodyPr wrap="square" rtlCol="0">
            <a:spAutoFit/>
          </a:bodyPr>
          <a:lstStyle/>
          <a:p>
            <a:endParaRPr lang="en-US" dirty="0"/>
          </a:p>
        </p:txBody>
      </p:sp>
      <p:sp>
        <p:nvSpPr>
          <p:cNvPr id="12" name="TextBox 11">
            <a:extLst>
              <a:ext uri="{FF2B5EF4-FFF2-40B4-BE49-F238E27FC236}">
                <a16:creationId xmlns:a16="http://schemas.microsoft.com/office/drawing/2014/main" id="{562CA7BC-2E4F-4CF7-9667-4FED5FBEC9AD}"/>
              </a:ext>
            </a:extLst>
          </p:cNvPr>
          <p:cNvSpPr txBox="1"/>
          <p:nvPr/>
        </p:nvSpPr>
        <p:spPr>
          <a:xfrm>
            <a:off x="3048" y="6585670"/>
            <a:ext cx="12188952" cy="274320"/>
          </a:xfrm>
          <a:prstGeom prst="rect">
            <a:avLst/>
          </a:prstGeom>
          <a:solidFill>
            <a:srgbClr val="00637B"/>
          </a:solidFill>
        </p:spPr>
        <p:txBody>
          <a:bodyPr wrap="square" rtlCol="0">
            <a:spAutoFit/>
          </a:bodyPr>
          <a:lstStyle/>
          <a:p>
            <a:endParaRPr lang="en-US" dirty="0"/>
          </a:p>
        </p:txBody>
      </p:sp>
      <p:sp>
        <p:nvSpPr>
          <p:cNvPr id="8" name="Rectangle 7">
            <a:extLst>
              <a:ext uri="{FF2B5EF4-FFF2-40B4-BE49-F238E27FC236}">
                <a16:creationId xmlns:a16="http://schemas.microsoft.com/office/drawing/2014/main" id="{ADD4438A-0AEA-4E09-8DAD-73806266BCDF}"/>
              </a:ext>
            </a:extLst>
          </p:cNvPr>
          <p:cNvSpPr/>
          <p:nvPr/>
        </p:nvSpPr>
        <p:spPr>
          <a:xfrm>
            <a:off x="-150830" y="1087347"/>
            <a:ext cx="11972041" cy="400110"/>
          </a:xfrm>
          <a:prstGeom prst="rect">
            <a:avLst/>
          </a:prstGeom>
        </p:spPr>
        <p:txBody>
          <a:bodyPr wrap="square">
            <a:spAutoFit/>
          </a:bodyPr>
          <a:lstStyle/>
          <a:p>
            <a:pPr algn="ctr"/>
            <a:r>
              <a:rPr lang="en-US" sz="2000" dirty="0">
                <a:solidFill>
                  <a:srgbClr val="000000"/>
                </a:solidFill>
                <a:latin typeface="Trebuchet MS" panose="020B0603020202020204" pitchFamily="34" charset="0"/>
              </a:rPr>
              <a:t>The Benefits of “Bridging the Gap” </a:t>
            </a:r>
            <a:endParaRPr lang="en-US" sz="2000" dirty="0">
              <a:latin typeface="Trebuchet MS" panose="020B0603020202020204" pitchFamily="34" charset="0"/>
            </a:endParaRPr>
          </a:p>
        </p:txBody>
      </p:sp>
      <p:sp>
        <p:nvSpPr>
          <p:cNvPr id="2" name="TextBox 1">
            <a:extLst>
              <a:ext uri="{FF2B5EF4-FFF2-40B4-BE49-F238E27FC236}">
                <a16:creationId xmlns:a16="http://schemas.microsoft.com/office/drawing/2014/main" id="{AF1D9DD5-8641-BC41-B44E-BF0DFE69D9D1}"/>
              </a:ext>
            </a:extLst>
          </p:cNvPr>
          <p:cNvSpPr txBox="1"/>
          <p:nvPr/>
        </p:nvSpPr>
        <p:spPr>
          <a:xfrm>
            <a:off x="1264596" y="1663430"/>
            <a:ext cx="10000034" cy="3970318"/>
          </a:xfrm>
          <a:prstGeom prst="rect">
            <a:avLst/>
          </a:prstGeom>
          <a:noFill/>
        </p:spPr>
        <p:txBody>
          <a:bodyPr wrap="square" rtlCol="0">
            <a:spAutoFit/>
          </a:bodyPr>
          <a:lstStyle/>
          <a:p>
            <a:r>
              <a:rPr lang="en-US" dirty="0"/>
              <a:t>Wait: Aren’t there advantages to policy engagement? Yes, of course: </a:t>
            </a:r>
          </a:p>
          <a:p>
            <a:pPr marL="342900" indent="-342900">
              <a:buAutoNum type="arabicPeriod"/>
            </a:pPr>
            <a:endParaRPr lang="en-US" dirty="0"/>
          </a:p>
          <a:p>
            <a:endParaRPr lang="en-US" dirty="0"/>
          </a:p>
          <a:p>
            <a:pPr marL="342900" indent="-342900">
              <a:buAutoNum type="arabicPeriod"/>
            </a:pPr>
            <a:r>
              <a:rPr lang="en-US" dirty="0"/>
              <a:t>Generates new research questions and insights into the policy-making process</a:t>
            </a:r>
          </a:p>
          <a:p>
            <a:pPr marL="342900" indent="-342900">
              <a:buAutoNum type="arabicPeriod"/>
            </a:pPr>
            <a:r>
              <a:rPr lang="en-US" dirty="0"/>
              <a:t>Access to new data and methods </a:t>
            </a:r>
          </a:p>
          <a:p>
            <a:pPr marL="342900" indent="-342900">
              <a:buAutoNum type="arabicPeriod"/>
            </a:pPr>
            <a:r>
              <a:rPr lang="en-US" dirty="0"/>
              <a:t>Provides opportunities to shape policy and have real-world impact</a:t>
            </a:r>
          </a:p>
          <a:p>
            <a:pPr marL="342900" indent="-342900">
              <a:buAutoNum type="arabicPeriod"/>
            </a:pPr>
            <a:r>
              <a:rPr lang="en-US" dirty="0"/>
              <a:t>Reputational boost + greater visibility </a:t>
            </a:r>
          </a:p>
          <a:p>
            <a:pPr marL="342900" indent="-342900">
              <a:buAutoNum type="arabicPeriod"/>
            </a:pPr>
            <a:r>
              <a:rPr lang="en-US" dirty="0"/>
              <a:t>Career incentives: continued stream of research, scale-up that you couldn’t achieve on your own</a:t>
            </a:r>
          </a:p>
          <a:p>
            <a:pPr marL="342900" indent="-342900">
              <a:buAutoNum type="arabicPeriod"/>
            </a:pPr>
            <a:endParaRPr lang="en-US" dirty="0"/>
          </a:p>
          <a:p>
            <a:r>
              <a:rPr lang="en-US" dirty="0"/>
              <a:t>These factors drive policy engagement but can also motivate seduction   </a:t>
            </a:r>
          </a:p>
          <a:p>
            <a:endParaRPr lang="en-US" dirty="0"/>
          </a:p>
          <a:p>
            <a:endParaRPr lang="en-US" dirty="0"/>
          </a:p>
          <a:p>
            <a:endParaRPr lang="en-US" dirty="0"/>
          </a:p>
          <a:p>
            <a:endParaRPr lang="en-US" dirty="0"/>
          </a:p>
        </p:txBody>
      </p:sp>
    </p:spTree>
    <p:extLst>
      <p:ext uri="{BB962C8B-B14F-4D97-AF65-F5344CB8AC3E}">
        <p14:creationId xmlns:p14="http://schemas.microsoft.com/office/powerpoint/2010/main" val="1928298021"/>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ADB5F32F-3410-4467-B553-465FF546D0BD}"/>
              </a:ext>
            </a:extLst>
          </p:cNvPr>
          <p:cNvSpPr txBox="1"/>
          <p:nvPr/>
        </p:nvSpPr>
        <p:spPr>
          <a:xfrm>
            <a:off x="-1" y="0"/>
            <a:ext cx="12188952" cy="228600"/>
          </a:xfrm>
          <a:prstGeom prst="rect">
            <a:avLst/>
          </a:prstGeom>
          <a:solidFill>
            <a:srgbClr val="8B2332"/>
          </a:solidFill>
        </p:spPr>
        <p:txBody>
          <a:bodyPr wrap="square" rtlCol="0">
            <a:spAutoFit/>
          </a:bodyPr>
          <a:lstStyle/>
          <a:p>
            <a:endParaRPr lang="en-US" dirty="0"/>
          </a:p>
        </p:txBody>
      </p:sp>
      <p:sp>
        <p:nvSpPr>
          <p:cNvPr id="12" name="TextBox 11">
            <a:extLst>
              <a:ext uri="{FF2B5EF4-FFF2-40B4-BE49-F238E27FC236}">
                <a16:creationId xmlns:a16="http://schemas.microsoft.com/office/drawing/2014/main" id="{562CA7BC-2E4F-4CF7-9667-4FED5FBEC9AD}"/>
              </a:ext>
            </a:extLst>
          </p:cNvPr>
          <p:cNvSpPr txBox="1"/>
          <p:nvPr/>
        </p:nvSpPr>
        <p:spPr>
          <a:xfrm>
            <a:off x="3048" y="6585670"/>
            <a:ext cx="12188952" cy="274320"/>
          </a:xfrm>
          <a:prstGeom prst="rect">
            <a:avLst/>
          </a:prstGeom>
          <a:solidFill>
            <a:srgbClr val="00637B"/>
          </a:solidFill>
        </p:spPr>
        <p:txBody>
          <a:bodyPr wrap="square" rtlCol="0">
            <a:spAutoFit/>
          </a:bodyPr>
          <a:lstStyle/>
          <a:p>
            <a:endParaRPr lang="en-US" dirty="0"/>
          </a:p>
        </p:txBody>
      </p:sp>
      <p:sp>
        <p:nvSpPr>
          <p:cNvPr id="8" name="Rectangle 7">
            <a:extLst>
              <a:ext uri="{FF2B5EF4-FFF2-40B4-BE49-F238E27FC236}">
                <a16:creationId xmlns:a16="http://schemas.microsoft.com/office/drawing/2014/main" id="{ADD4438A-0AEA-4E09-8DAD-73806266BCDF}"/>
              </a:ext>
            </a:extLst>
          </p:cNvPr>
          <p:cNvSpPr/>
          <p:nvPr/>
        </p:nvSpPr>
        <p:spPr>
          <a:xfrm>
            <a:off x="-150830" y="1087347"/>
            <a:ext cx="11972041" cy="400110"/>
          </a:xfrm>
          <a:prstGeom prst="rect">
            <a:avLst/>
          </a:prstGeom>
        </p:spPr>
        <p:txBody>
          <a:bodyPr wrap="square">
            <a:spAutoFit/>
          </a:bodyPr>
          <a:lstStyle/>
          <a:p>
            <a:pPr algn="ctr"/>
            <a:r>
              <a:rPr lang="en-US" sz="2000" dirty="0">
                <a:solidFill>
                  <a:srgbClr val="000000"/>
                </a:solidFill>
                <a:latin typeface="Trebuchet MS" panose="020B0603020202020204" pitchFamily="34" charset="0"/>
              </a:rPr>
              <a:t>So, What’s the Problem? </a:t>
            </a:r>
            <a:endParaRPr lang="en-US" sz="2000" dirty="0">
              <a:latin typeface="Trebuchet MS" panose="020B0603020202020204" pitchFamily="34" charset="0"/>
            </a:endParaRPr>
          </a:p>
        </p:txBody>
      </p:sp>
      <p:sp>
        <p:nvSpPr>
          <p:cNvPr id="2" name="TextBox 1">
            <a:extLst>
              <a:ext uri="{FF2B5EF4-FFF2-40B4-BE49-F238E27FC236}">
                <a16:creationId xmlns:a16="http://schemas.microsoft.com/office/drawing/2014/main" id="{CC16E2AE-91F6-7B40-BCF3-5C991AEFAC1A}"/>
              </a:ext>
            </a:extLst>
          </p:cNvPr>
          <p:cNvSpPr txBox="1"/>
          <p:nvPr/>
        </p:nvSpPr>
        <p:spPr>
          <a:xfrm>
            <a:off x="1060315" y="1848255"/>
            <a:ext cx="10535055" cy="2585323"/>
          </a:xfrm>
          <a:prstGeom prst="rect">
            <a:avLst/>
          </a:prstGeom>
          <a:noFill/>
        </p:spPr>
        <p:txBody>
          <a:bodyPr wrap="square" rtlCol="0">
            <a:spAutoFit/>
          </a:bodyPr>
          <a:lstStyle/>
          <a:p>
            <a:pPr algn="ctr"/>
            <a:r>
              <a:rPr lang="en-US" dirty="0"/>
              <a:t>So you get a little too close to the organization/policy-makers. What’s the harm? </a:t>
            </a:r>
          </a:p>
          <a:p>
            <a:endParaRPr lang="en-US" dirty="0"/>
          </a:p>
          <a:p>
            <a:r>
              <a:rPr lang="en-US" dirty="0"/>
              <a:t>Three main “harms:”</a:t>
            </a:r>
          </a:p>
          <a:p>
            <a:endParaRPr lang="en-US" dirty="0"/>
          </a:p>
          <a:p>
            <a:pPr marL="342900" indent="-342900">
              <a:buAutoNum type="arabicPeriod"/>
            </a:pPr>
            <a:r>
              <a:rPr lang="en-US" dirty="0"/>
              <a:t>Loss of your independence and autonomy </a:t>
            </a:r>
            <a:r>
              <a:rPr lang="en-US" dirty="0">
                <a:sym typeface="Wingdings" pitchFamily="2" charset="2"/>
              </a:rPr>
              <a:t> loss of control over analysis (“bad science”)</a:t>
            </a:r>
          </a:p>
          <a:p>
            <a:pPr marL="342900" indent="-342900">
              <a:buAutoNum type="arabicPeriod"/>
            </a:pPr>
            <a:r>
              <a:rPr lang="en-US" dirty="0">
                <a:sym typeface="Wingdings" pitchFamily="2" charset="2"/>
              </a:rPr>
              <a:t>Increased risk of harmful inputs into policy process due to skewed judgement (“bad policy”) </a:t>
            </a:r>
            <a:endParaRPr lang="en-US" dirty="0"/>
          </a:p>
          <a:p>
            <a:pPr marL="342900" indent="-342900">
              <a:buAutoNum type="arabicPeriod"/>
            </a:pPr>
            <a:r>
              <a:rPr lang="en-US" dirty="0"/>
              <a:t>Increased risk of undesirable outcomes and harm to vulnerable or targeted populations (“bad outcomes”) </a:t>
            </a:r>
          </a:p>
          <a:p>
            <a:endParaRPr lang="en-US" dirty="0"/>
          </a:p>
          <a:p>
            <a:r>
              <a:rPr lang="en-US" dirty="0"/>
              <a:t>Repeated collaboration over time can worsen each of these dimensions as feedback mounts between them</a:t>
            </a:r>
          </a:p>
        </p:txBody>
      </p:sp>
    </p:spTree>
    <p:extLst>
      <p:ext uri="{BB962C8B-B14F-4D97-AF65-F5344CB8AC3E}">
        <p14:creationId xmlns:p14="http://schemas.microsoft.com/office/powerpoint/2010/main" val="702727573"/>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ADB5F32F-3410-4467-B553-465FF546D0BD}"/>
              </a:ext>
            </a:extLst>
          </p:cNvPr>
          <p:cNvSpPr txBox="1"/>
          <p:nvPr/>
        </p:nvSpPr>
        <p:spPr>
          <a:xfrm>
            <a:off x="-1" y="0"/>
            <a:ext cx="12188952" cy="228600"/>
          </a:xfrm>
          <a:prstGeom prst="rect">
            <a:avLst/>
          </a:prstGeom>
          <a:solidFill>
            <a:srgbClr val="8B2332"/>
          </a:solidFill>
        </p:spPr>
        <p:txBody>
          <a:bodyPr wrap="square" rtlCol="0">
            <a:spAutoFit/>
          </a:bodyPr>
          <a:lstStyle/>
          <a:p>
            <a:endParaRPr lang="en-US" dirty="0"/>
          </a:p>
        </p:txBody>
      </p:sp>
      <p:sp>
        <p:nvSpPr>
          <p:cNvPr id="12" name="TextBox 11">
            <a:extLst>
              <a:ext uri="{FF2B5EF4-FFF2-40B4-BE49-F238E27FC236}">
                <a16:creationId xmlns:a16="http://schemas.microsoft.com/office/drawing/2014/main" id="{562CA7BC-2E4F-4CF7-9667-4FED5FBEC9AD}"/>
              </a:ext>
            </a:extLst>
          </p:cNvPr>
          <p:cNvSpPr txBox="1"/>
          <p:nvPr/>
        </p:nvSpPr>
        <p:spPr>
          <a:xfrm>
            <a:off x="3048" y="6585670"/>
            <a:ext cx="12188952" cy="274320"/>
          </a:xfrm>
          <a:prstGeom prst="rect">
            <a:avLst/>
          </a:prstGeom>
          <a:solidFill>
            <a:srgbClr val="00637B"/>
          </a:solidFill>
        </p:spPr>
        <p:txBody>
          <a:bodyPr wrap="square" rtlCol="0">
            <a:spAutoFit/>
          </a:bodyPr>
          <a:lstStyle/>
          <a:p>
            <a:endParaRPr lang="en-US" dirty="0"/>
          </a:p>
        </p:txBody>
      </p:sp>
      <p:sp>
        <p:nvSpPr>
          <p:cNvPr id="8" name="Rectangle 7">
            <a:extLst>
              <a:ext uri="{FF2B5EF4-FFF2-40B4-BE49-F238E27FC236}">
                <a16:creationId xmlns:a16="http://schemas.microsoft.com/office/drawing/2014/main" id="{ADD4438A-0AEA-4E09-8DAD-73806266BCDF}"/>
              </a:ext>
            </a:extLst>
          </p:cNvPr>
          <p:cNvSpPr/>
          <p:nvPr/>
        </p:nvSpPr>
        <p:spPr>
          <a:xfrm>
            <a:off x="-150830" y="1087347"/>
            <a:ext cx="11972041" cy="400110"/>
          </a:xfrm>
          <a:prstGeom prst="rect">
            <a:avLst/>
          </a:prstGeom>
        </p:spPr>
        <p:txBody>
          <a:bodyPr wrap="square">
            <a:spAutoFit/>
          </a:bodyPr>
          <a:lstStyle/>
          <a:p>
            <a:pPr algn="ctr"/>
            <a:r>
              <a:rPr lang="en-US" sz="2000" dirty="0">
                <a:solidFill>
                  <a:srgbClr val="000000"/>
                </a:solidFill>
                <a:latin typeface="Trebuchet MS" panose="020B0603020202020204" pitchFamily="34" charset="0"/>
              </a:rPr>
              <a:t>What Does E-hacking Look Like in the Wild?</a:t>
            </a:r>
            <a:endParaRPr lang="en-US" sz="2000" dirty="0">
              <a:latin typeface="Trebuchet MS" panose="020B0603020202020204" pitchFamily="34" charset="0"/>
            </a:endParaRPr>
          </a:p>
        </p:txBody>
      </p:sp>
      <p:sp>
        <p:nvSpPr>
          <p:cNvPr id="2" name="TextBox 1">
            <a:extLst>
              <a:ext uri="{FF2B5EF4-FFF2-40B4-BE49-F238E27FC236}">
                <a16:creationId xmlns:a16="http://schemas.microsoft.com/office/drawing/2014/main" id="{CC16E2AE-91F6-7B40-BCF3-5C991AEFAC1A}"/>
              </a:ext>
            </a:extLst>
          </p:cNvPr>
          <p:cNvSpPr txBox="1"/>
          <p:nvPr/>
        </p:nvSpPr>
        <p:spPr>
          <a:xfrm>
            <a:off x="1060315" y="1848255"/>
            <a:ext cx="10535055" cy="3139321"/>
          </a:xfrm>
          <a:prstGeom prst="rect">
            <a:avLst/>
          </a:prstGeom>
          <a:noFill/>
        </p:spPr>
        <p:txBody>
          <a:bodyPr wrap="square" rtlCol="0">
            <a:spAutoFit/>
          </a:bodyPr>
          <a:lstStyle/>
          <a:p>
            <a:r>
              <a:rPr lang="en-US" dirty="0"/>
              <a:t>E-hacking can take many forms: </a:t>
            </a:r>
          </a:p>
          <a:p>
            <a:endParaRPr lang="en-US" dirty="0"/>
          </a:p>
          <a:p>
            <a:pPr marL="342900" indent="-342900">
              <a:buAutoNum type="arabicPeriod"/>
            </a:pPr>
            <a:r>
              <a:rPr lang="en-US" dirty="0"/>
              <a:t>Loss of nuance in presentation of findings; burying certain findings</a:t>
            </a:r>
          </a:p>
          <a:p>
            <a:pPr marL="342900" indent="-342900">
              <a:buAutoNum type="arabicPeriod"/>
            </a:pPr>
            <a:r>
              <a:rPr lang="en-US" dirty="0"/>
              <a:t>Off-book analyses</a:t>
            </a:r>
          </a:p>
          <a:p>
            <a:pPr marL="342900" indent="-342900">
              <a:buAutoNum type="arabicPeriod"/>
            </a:pPr>
            <a:r>
              <a:rPr lang="en-US" dirty="0"/>
              <a:t>Working with dubious data (“unethically sourced”)</a:t>
            </a:r>
          </a:p>
          <a:p>
            <a:pPr marL="342900" indent="-342900">
              <a:buAutoNum type="arabicPeriod"/>
            </a:pPr>
            <a:r>
              <a:rPr lang="en-US" dirty="0"/>
              <a:t>Relax human subject protections to work in “mission-critical” areas/regions</a:t>
            </a:r>
          </a:p>
          <a:p>
            <a:pPr marL="342900" indent="-342900">
              <a:buAutoNum type="arabicPeriod"/>
            </a:pPr>
            <a:r>
              <a:rPr lang="en-US" dirty="0"/>
              <a:t>Design research around organizational sensitivities instead of theoretical debates</a:t>
            </a:r>
          </a:p>
          <a:p>
            <a:pPr marL="342900" indent="-342900">
              <a:buAutoNum type="arabicPeriod"/>
            </a:pPr>
            <a:r>
              <a:rPr lang="en-US" dirty="0"/>
              <a:t>P-hacking</a:t>
            </a:r>
          </a:p>
          <a:p>
            <a:pPr marL="342900" indent="-342900">
              <a:buAutoNum type="arabicPeriod"/>
            </a:pPr>
            <a:r>
              <a:rPr lang="en-US" dirty="0"/>
              <a:t>Downplaying harm to groups/populations </a:t>
            </a:r>
          </a:p>
          <a:p>
            <a:pPr marL="342900" indent="-342900">
              <a:buAutoNum type="arabicPeriod"/>
            </a:pPr>
            <a:r>
              <a:rPr lang="en-US" dirty="0"/>
              <a:t>Masking weaknesses in one’s own evidence or position</a:t>
            </a:r>
          </a:p>
          <a:p>
            <a:pPr marL="342900" indent="-342900">
              <a:buAutoNum type="arabicPeriod"/>
            </a:pPr>
            <a:r>
              <a:rPr lang="en-US" dirty="0"/>
              <a:t>Silencing critical voices/perspectives </a:t>
            </a:r>
          </a:p>
        </p:txBody>
      </p:sp>
    </p:spTree>
    <p:extLst>
      <p:ext uri="{BB962C8B-B14F-4D97-AF65-F5344CB8AC3E}">
        <p14:creationId xmlns:p14="http://schemas.microsoft.com/office/powerpoint/2010/main" val="308943137"/>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ADB5F32F-3410-4467-B553-465FF546D0BD}"/>
              </a:ext>
            </a:extLst>
          </p:cNvPr>
          <p:cNvSpPr txBox="1"/>
          <p:nvPr/>
        </p:nvSpPr>
        <p:spPr>
          <a:xfrm>
            <a:off x="-1" y="0"/>
            <a:ext cx="12188952" cy="228600"/>
          </a:xfrm>
          <a:prstGeom prst="rect">
            <a:avLst/>
          </a:prstGeom>
          <a:solidFill>
            <a:srgbClr val="8B2332"/>
          </a:solidFill>
        </p:spPr>
        <p:txBody>
          <a:bodyPr wrap="square" rtlCol="0">
            <a:spAutoFit/>
          </a:bodyPr>
          <a:lstStyle/>
          <a:p>
            <a:endParaRPr lang="en-US" dirty="0"/>
          </a:p>
        </p:txBody>
      </p:sp>
      <p:sp>
        <p:nvSpPr>
          <p:cNvPr id="12" name="TextBox 11">
            <a:extLst>
              <a:ext uri="{FF2B5EF4-FFF2-40B4-BE49-F238E27FC236}">
                <a16:creationId xmlns:a16="http://schemas.microsoft.com/office/drawing/2014/main" id="{562CA7BC-2E4F-4CF7-9667-4FED5FBEC9AD}"/>
              </a:ext>
            </a:extLst>
          </p:cNvPr>
          <p:cNvSpPr txBox="1"/>
          <p:nvPr/>
        </p:nvSpPr>
        <p:spPr>
          <a:xfrm>
            <a:off x="3048" y="6585670"/>
            <a:ext cx="12188952" cy="274320"/>
          </a:xfrm>
          <a:prstGeom prst="rect">
            <a:avLst/>
          </a:prstGeom>
          <a:solidFill>
            <a:srgbClr val="00637B"/>
          </a:solidFill>
        </p:spPr>
        <p:txBody>
          <a:bodyPr wrap="square" rtlCol="0">
            <a:spAutoFit/>
          </a:bodyPr>
          <a:lstStyle/>
          <a:p>
            <a:endParaRPr lang="en-US" dirty="0"/>
          </a:p>
        </p:txBody>
      </p:sp>
      <p:sp>
        <p:nvSpPr>
          <p:cNvPr id="8" name="Rectangle 7">
            <a:extLst>
              <a:ext uri="{FF2B5EF4-FFF2-40B4-BE49-F238E27FC236}">
                <a16:creationId xmlns:a16="http://schemas.microsoft.com/office/drawing/2014/main" id="{ADD4438A-0AEA-4E09-8DAD-73806266BCDF}"/>
              </a:ext>
            </a:extLst>
          </p:cNvPr>
          <p:cNvSpPr/>
          <p:nvPr/>
        </p:nvSpPr>
        <p:spPr>
          <a:xfrm>
            <a:off x="-150830" y="1087347"/>
            <a:ext cx="11972041" cy="400110"/>
          </a:xfrm>
          <a:prstGeom prst="rect">
            <a:avLst/>
          </a:prstGeom>
        </p:spPr>
        <p:txBody>
          <a:bodyPr wrap="square">
            <a:spAutoFit/>
          </a:bodyPr>
          <a:lstStyle/>
          <a:p>
            <a:pPr algn="ctr"/>
            <a:r>
              <a:rPr lang="en-US" sz="2000" dirty="0">
                <a:latin typeface="Trebuchet MS" panose="020B0603020202020204" pitchFamily="34" charset="0"/>
              </a:rPr>
              <a:t>When is Seduction and E-hacking Most Likely to Occur?</a:t>
            </a:r>
          </a:p>
        </p:txBody>
      </p:sp>
      <p:sp>
        <p:nvSpPr>
          <p:cNvPr id="2" name="TextBox 1">
            <a:extLst>
              <a:ext uri="{FF2B5EF4-FFF2-40B4-BE49-F238E27FC236}">
                <a16:creationId xmlns:a16="http://schemas.microsoft.com/office/drawing/2014/main" id="{E49A9BEC-B721-1349-AFC6-4F6F9218570A}"/>
              </a:ext>
            </a:extLst>
          </p:cNvPr>
          <p:cNvSpPr txBox="1"/>
          <p:nvPr/>
        </p:nvSpPr>
        <p:spPr>
          <a:xfrm>
            <a:off x="1352145" y="1896894"/>
            <a:ext cx="10233498" cy="3416320"/>
          </a:xfrm>
          <a:prstGeom prst="rect">
            <a:avLst/>
          </a:prstGeom>
          <a:noFill/>
        </p:spPr>
        <p:txBody>
          <a:bodyPr wrap="square" rtlCol="0">
            <a:spAutoFit/>
          </a:bodyPr>
          <a:lstStyle/>
          <a:p>
            <a:r>
              <a:rPr lang="en-US" dirty="0"/>
              <a:t>Factors that increase the odds of seduction and e-hacking: </a:t>
            </a:r>
          </a:p>
          <a:p>
            <a:pPr marL="342900" indent="-342900">
              <a:buAutoNum type="arabicPeriod"/>
            </a:pPr>
            <a:endParaRPr lang="en-US" dirty="0"/>
          </a:p>
          <a:p>
            <a:pPr marL="342900" indent="-342900">
              <a:buFont typeface="+mj-lt"/>
              <a:buAutoNum type="arabicPeriod"/>
            </a:pPr>
            <a:r>
              <a:rPr lang="en-US" dirty="0"/>
              <a:t>Genuine support for the research partner’s aims/goals </a:t>
            </a:r>
          </a:p>
          <a:p>
            <a:pPr marL="342900" indent="-342900">
              <a:buAutoNum type="arabicPeriod"/>
            </a:pPr>
            <a:r>
              <a:rPr lang="en-US" dirty="0"/>
              <a:t>Decisions made piecemeal/multiple decision points </a:t>
            </a:r>
            <a:r>
              <a:rPr lang="en-US" dirty="0">
                <a:sym typeface="Wingdings" pitchFamily="2" charset="2"/>
              </a:rPr>
              <a:t></a:t>
            </a:r>
            <a:r>
              <a:rPr lang="en-US" dirty="0"/>
              <a:t> slippery slope </a:t>
            </a:r>
          </a:p>
          <a:p>
            <a:pPr marL="342900" indent="-342900">
              <a:buAutoNum type="arabicPeriod"/>
            </a:pPr>
            <a:r>
              <a:rPr lang="en-US" dirty="0"/>
              <a:t>Resource imbalances (What do you bring to the table? How dependent?) </a:t>
            </a:r>
          </a:p>
          <a:p>
            <a:pPr marL="342900" indent="-342900">
              <a:buAutoNum type="arabicPeriod"/>
            </a:pPr>
            <a:r>
              <a:rPr lang="en-US" dirty="0"/>
              <a:t>Time pressures + speed, severity of the policy challenge</a:t>
            </a:r>
          </a:p>
          <a:p>
            <a:pPr marL="342900" indent="-342900">
              <a:buAutoNum type="arabicPeriod"/>
            </a:pPr>
            <a:r>
              <a:rPr lang="en-US" dirty="0"/>
              <a:t>Desire for long-standing collaboration</a:t>
            </a:r>
          </a:p>
          <a:p>
            <a:pPr marL="342900" indent="-342900">
              <a:buAutoNum type="arabicPeriod"/>
            </a:pPr>
            <a:r>
              <a:rPr lang="en-US" dirty="0"/>
              <a:t>Team divisions </a:t>
            </a:r>
          </a:p>
          <a:p>
            <a:pPr marL="342900" indent="-342900">
              <a:buAutoNum type="arabicPeriod"/>
            </a:pPr>
            <a:r>
              <a:rPr lang="en-US" dirty="0"/>
              <a:t>Using quantitative methods</a:t>
            </a:r>
          </a:p>
          <a:p>
            <a:pPr marL="342900" indent="-342900">
              <a:buAutoNum type="arabicPeriod"/>
            </a:pPr>
            <a:r>
              <a:rPr lang="en-US" dirty="0"/>
              <a:t>Homogenous teams </a:t>
            </a:r>
          </a:p>
          <a:p>
            <a:pPr marL="342900" indent="-342900">
              <a:buAutoNum type="arabicPeriod"/>
            </a:pPr>
            <a:endParaRPr lang="en-US" dirty="0"/>
          </a:p>
          <a:p>
            <a:pPr marL="342900" indent="-342900">
              <a:buAutoNum type="arabicPeriod"/>
            </a:pPr>
            <a:endParaRPr lang="en-US" dirty="0"/>
          </a:p>
        </p:txBody>
      </p:sp>
    </p:spTree>
    <p:extLst>
      <p:ext uri="{BB962C8B-B14F-4D97-AF65-F5344CB8AC3E}">
        <p14:creationId xmlns:p14="http://schemas.microsoft.com/office/powerpoint/2010/main" val="4036280292"/>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ADB5F32F-3410-4467-B553-465FF546D0BD}"/>
              </a:ext>
            </a:extLst>
          </p:cNvPr>
          <p:cNvSpPr txBox="1"/>
          <p:nvPr/>
        </p:nvSpPr>
        <p:spPr>
          <a:xfrm>
            <a:off x="-1" y="0"/>
            <a:ext cx="12188952" cy="228600"/>
          </a:xfrm>
          <a:prstGeom prst="rect">
            <a:avLst/>
          </a:prstGeom>
          <a:solidFill>
            <a:srgbClr val="8B2332"/>
          </a:solidFill>
        </p:spPr>
        <p:txBody>
          <a:bodyPr wrap="square" rtlCol="0">
            <a:spAutoFit/>
          </a:bodyPr>
          <a:lstStyle/>
          <a:p>
            <a:endParaRPr lang="en-US" dirty="0"/>
          </a:p>
        </p:txBody>
      </p:sp>
      <p:sp>
        <p:nvSpPr>
          <p:cNvPr id="12" name="TextBox 11">
            <a:extLst>
              <a:ext uri="{FF2B5EF4-FFF2-40B4-BE49-F238E27FC236}">
                <a16:creationId xmlns:a16="http://schemas.microsoft.com/office/drawing/2014/main" id="{562CA7BC-2E4F-4CF7-9667-4FED5FBEC9AD}"/>
              </a:ext>
            </a:extLst>
          </p:cNvPr>
          <p:cNvSpPr txBox="1"/>
          <p:nvPr/>
        </p:nvSpPr>
        <p:spPr>
          <a:xfrm>
            <a:off x="3048" y="6585670"/>
            <a:ext cx="12188952" cy="274320"/>
          </a:xfrm>
          <a:prstGeom prst="rect">
            <a:avLst/>
          </a:prstGeom>
          <a:solidFill>
            <a:srgbClr val="00637B"/>
          </a:solidFill>
        </p:spPr>
        <p:txBody>
          <a:bodyPr wrap="square" rtlCol="0">
            <a:spAutoFit/>
          </a:bodyPr>
          <a:lstStyle/>
          <a:p>
            <a:endParaRPr lang="en-US" dirty="0"/>
          </a:p>
        </p:txBody>
      </p:sp>
      <p:sp>
        <p:nvSpPr>
          <p:cNvPr id="8" name="Rectangle 7">
            <a:extLst>
              <a:ext uri="{FF2B5EF4-FFF2-40B4-BE49-F238E27FC236}">
                <a16:creationId xmlns:a16="http://schemas.microsoft.com/office/drawing/2014/main" id="{ADD4438A-0AEA-4E09-8DAD-73806266BCDF}"/>
              </a:ext>
            </a:extLst>
          </p:cNvPr>
          <p:cNvSpPr/>
          <p:nvPr/>
        </p:nvSpPr>
        <p:spPr>
          <a:xfrm>
            <a:off x="-150830" y="1087347"/>
            <a:ext cx="11972041" cy="400110"/>
          </a:xfrm>
          <a:prstGeom prst="rect">
            <a:avLst/>
          </a:prstGeom>
        </p:spPr>
        <p:txBody>
          <a:bodyPr wrap="square">
            <a:spAutoFit/>
          </a:bodyPr>
          <a:lstStyle/>
          <a:p>
            <a:pPr algn="ctr"/>
            <a:r>
              <a:rPr lang="en-US" sz="2000" dirty="0">
                <a:latin typeface="Trebuchet MS" panose="020B0603020202020204" pitchFamily="34" charset="0"/>
              </a:rPr>
              <a:t>A Framework for Assessing Ethical Redlines</a:t>
            </a:r>
          </a:p>
        </p:txBody>
      </p:sp>
      <p:sp>
        <p:nvSpPr>
          <p:cNvPr id="2" name="TextBox 1">
            <a:extLst>
              <a:ext uri="{FF2B5EF4-FFF2-40B4-BE49-F238E27FC236}">
                <a16:creationId xmlns:a16="http://schemas.microsoft.com/office/drawing/2014/main" id="{E49A9BEC-B721-1349-AFC6-4F6F9218570A}"/>
              </a:ext>
            </a:extLst>
          </p:cNvPr>
          <p:cNvSpPr txBox="1"/>
          <p:nvPr/>
        </p:nvSpPr>
        <p:spPr>
          <a:xfrm>
            <a:off x="1352145" y="1896894"/>
            <a:ext cx="10233498" cy="646331"/>
          </a:xfrm>
          <a:prstGeom prst="rect">
            <a:avLst/>
          </a:prstGeom>
          <a:noFill/>
        </p:spPr>
        <p:txBody>
          <a:bodyPr wrap="square" rtlCol="0">
            <a:spAutoFit/>
          </a:bodyPr>
          <a:lstStyle/>
          <a:p>
            <a:pPr marL="342900" indent="-342900">
              <a:buAutoNum type="arabicPeriod"/>
            </a:pPr>
            <a:endParaRPr lang="en-US" dirty="0"/>
          </a:p>
          <a:p>
            <a:pPr marL="342900" indent="-342900">
              <a:buAutoNum type="arabicPeriod"/>
            </a:pPr>
            <a:endParaRPr lang="en-US" dirty="0"/>
          </a:p>
        </p:txBody>
      </p:sp>
      <p:sp>
        <p:nvSpPr>
          <p:cNvPr id="3" name="TextBox 2">
            <a:extLst>
              <a:ext uri="{FF2B5EF4-FFF2-40B4-BE49-F238E27FC236}">
                <a16:creationId xmlns:a16="http://schemas.microsoft.com/office/drawing/2014/main" id="{6ECF1481-58B2-CA47-8591-1799EF7301C3}"/>
              </a:ext>
            </a:extLst>
          </p:cNvPr>
          <p:cNvSpPr txBox="1"/>
          <p:nvPr/>
        </p:nvSpPr>
        <p:spPr>
          <a:xfrm>
            <a:off x="943583" y="1819072"/>
            <a:ext cx="10642060" cy="3693319"/>
          </a:xfrm>
          <a:prstGeom prst="rect">
            <a:avLst/>
          </a:prstGeom>
          <a:noFill/>
        </p:spPr>
        <p:txBody>
          <a:bodyPr wrap="square" rtlCol="0">
            <a:spAutoFit/>
          </a:bodyPr>
          <a:lstStyle/>
          <a:p>
            <a:r>
              <a:rPr lang="en-US" dirty="0"/>
              <a:t>There is no universal set of ethical principles that can guide our research and policy engagement</a:t>
            </a:r>
          </a:p>
          <a:p>
            <a:endParaRPr lang="en-US" dirty="0"/>
          </a:p>
          <a:p>
            <a:r>
              <a:rPr lang="en-US" dirty="0"/>
              <a:t>We need to be flexible but principled in our approach</a:t>
            </a:r>
          </a:p>
          <a:p>
            <a:endParaRPr lang="en-US" dirty="0"/>
          </a:p>
          <a:p>
            <a:r>
              <a:rPr lang="en-US" dirty="0"/>
              <a:t>We can, however, build a framework for identifying ethical redlines at </a:t>
            </a:r>
            <a:r>
              <a:rPr lang="en-US" dirty="0">
                <a:solidFill>
                  <a:srgbClr val="FF0000"/>
                </a:solidFill>
              </a:rPr>
              <a:t>five</a:t>
            </a:r>
            <a:r>
              <a:rPr lang="en-US" dirty="0"/>
              <a:t> levels: </a:t>
            </a:r>
          </a:p>
          <a:p>
            <a:endParaRPr lang="en-US" dirty="0"/>
          </a:p>
          <a:p>
            <a:pPr marL="342900" indent="-342900">
              <a:buAutoNum type="arabicPeriod"/>
            </a:pPr>
            <a:r>
              <a:rPr lang="en-US" dirty="0"/>
              <a:t>The individual researcher</a:t>
            </a:r>
          </a:p>
          <a:p>
            <a:pPr marL="342900" indent="-342900">
              <a:buAutoNum type="arabicPeriod"/>
            </a:pPr>
            <a:r>
              <a:rPr lang="en-US" dirty="0"/>
              <a:t>The team</a:t>
            </a:r>
          </a:p>
          <a:p>
            <a:pPr marL="342900" indent="-342900">
              <a:buAutoNum type="arabicPeriod"/>
            </a:pPr>
            <a:r>
              <a:rPr lang="en-US" dirty="0"/>
              <a:t>The partner organization or policy-makers</a:t>
            </a:r>
          </a:p>
          <a:p>
            <a:pPr marL="342900" indent="-342900">
              <a:buAutoNum type="arabicPeriod"/>
            </a:pPr>
            <a:r>
              <a:rPr lang="en-US" dirty="0"/>
              <a:t>The relevant local populations (“group rights”)</a:t>
            </a:r>
          </a:p>
          <a:p>
            <a:pPr marL="342900" indent="-342900">
              <a:buAutoNum type="arabicPeriod"/>
            </a:pPr>
            <a:r>
              <a:rPr lang="en-US" dirty="0"/>
              <a:t>The general public </a:t>
            </a:r>
          </a:p>
          <a:p>
            <a:pPr marL="342900" indent="-342900">
              <a:buAutoNum type="arabicPeriod"/>
            </a:pPr>
            <a:endParaRPr lang="en-US" dirty="0"/>
          </a:p>
          <a:p>
            <a:r>
              <a:rPr lang="en-US" dirty="0"/>
              <a:t>These are the building blocks for building your own bulwarks against e-hacking</a:t>
            </a:r>
          </a:p>
        </p:txBody>
      </p:sp>
    </p:spTree>
    <p:extLst>
      <p:ext uri="{BB962C8B-B14F-4D97-AF65-F5344CB8AC3E}">
        <p14:creationId xmlns:p14="http://schemas.microsoft.com/office/powerpoint/2010/main" val="955796880"/>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6022B4F598CE9843A996E62A1996F7CF" ma:contentTypeVersion="12" ma:contentTypeDescription="Create a new document." ma:contentTypeScope="" ma:versionID="e3099dae8c2cca40b285c304eaa1154a">
  <xsd:schema xmlns:xsd="http://www.w3.org/2001/XMLSchema" xmlns:xs="http://www.w3.org/2001/XMLSchema" xmlns:p="http://schemas.microsoft.com/office/2006/metadata/properties" xmlns:ns3="18b548e9-70e8-4133-8cda-fac1cf172f6e" xmlns:ns4="b837a97b-88bb-4511-9d49-15642e0c9c2d" targetNamespace="http://schemas.microsoft.com/office/2006/metadata/properties" ma:root="true" ma:fieldsID="d55c474a6ed7d735f2067f0fa470b56a" ns3:_="" ns4:_="">
    <xsd:import namespace="18b548e9-70e8-4133-8cda-fac1cf172f6e"/>
    <xsd:import namespace="b837a97b-88bb-4511-9d49-15642e0c9c2d"/>
    <xsd:element name="properties">
      <xsd:complexType>
        <xsd:sequence>
          <xsd:element name="documentManagement">
            <xsd:complexType>
              <xsd:all>
                <xsd:element ref="ns3:MediaServiceMetadata" minOccurs="0"/>
                <xsd:element ref="ns3:MediaServiceFastMetadata" minOccurs="0"/>
                <xsd:element ref="ns3:MediaServiceAutoKeyPoints" minOccurs="0"/>
                <xsd:element ref="ns3:MediaServiceKeyPoints" minOccurs="0"/>
                <xsd:element ref="ns4:SharedWithUsers" minOccurs="0"/>
                <xsd:element ref="ns4:SharedWithDetails" minOccurs="0"/>
                <xsd:element ref="ns4:SharingHintHash" minOccurs="0"/>
                <xsd:element ref="ns3:MediaServiceAutoTags" minOccurs="0"/>
                <xsd:element ref="ns3:MediaServiceGenerationTime" minOccurs="0"/>
                <xsd:element ref="ns3:MediaServiceEventHashCode" minOccurs="0"/>
                <xsd:element ref="ns3:MediaServiceDateTaken" minOccurs="0"/>
                <xsd:element ref="ns3:MediaServiceOCR"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18b548e9-70e8-4133-8cda-fac1cf172f6e"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AutoTags" ma:index="15" nillable="true" ma:displayName="Tags" ma:internalName="MediaServiceAutoTags" ma:readOnly="true">
      <xsd:simpleType>
        <xsd:restriction base="dms:Text"/>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DateTaken" ma:index="18" nillable="true" ma:displayName="MediaServiceDateTaken" ma:hidden="true" ma:internalName="MediaServiceDateTaken" ma:readOnly="true">
      <xsd:simpleType>
        <xsd:restriction base="dms:Text"/>
      </xsd:simpleType>
    </xsd:element>
    <xsd:element name="MediaServiceOCR" ma:index="19" nillable="true" ma:displayName="Extracted Text" ma:internalName="MediaServiceOCR"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b837a97b-88bb-4511-9d49-15642e0c9c2d"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element name="SharingHintHash" ma:index="14"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93F95307-9230-402E-AA32-B7F2FEA132ED}">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18b548e9-70e8-4133-8cda-fac1cf172f6e"/>
    <ds:schemaRef ds:uri="b837a97b-88bb-4511-9d49-15642e0c9c2d"/>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3E1CFB52-DFFC-4031-9DA7-1E4492E631F1}">
  <ds:schemaRefs>
    <ds:schemaRef ds:uri="http://schemas.microsoft.com/sharepoint/v3/contenttype/forms"/>
  </ds:schemaRefs>
</ds:datastoreItem>
</file>

<file path=customXml/itemProps3.xml><?xml version="1.0" encoding="utf-8"?>
<ds:datastoreItem xmlns:ds="http://schemas.openxmlformats.org/officeDocument/2006/customXml" ds:itemID="{4E5E4440-DD77-48F2-A9FE-6CC8AB395714}">
  <ds:schemaRefs>
    <ds:schemaRef ds:uri="http://www.w3.org/XML/1998/namespace"/>
    <ds:schemaRef ds:uri="http://schemas.microsoft.com/office/infopath/2007/PartnerControls"/>
    <ds:schemaRef ds:uri="http://schemas.microsoft.com/office/2006/documentManagement/types"/>
    <ds:schemaRef ds:uri="18b548e9-70e8-4133-8cda-fac1cf172f6e"/>
    <ds:schemaRef ds:uri="http://purl.org/dc/dcmitype/"/>
    <ds:schemaRef ds:uri="http://purl.org/dc/terms/"/>
    <ds:schemaRef ds:uri="b837a97b-88bb-4511-9d49-15642e0c9c2d"/>
    <ds:schemaRef ds:uri="http://schemas.microsoft.com/office/2006/metadata/properties"/>
    <ds:schemaRef ds:uri="http://schemas.openxmlformats.org/package/2006/metadata/core-properties"/>
    <ds:schemaRef ds:uri="http://purl.org/dc/elements/1.1/"/>
  </ds:schemaRefs>
</ds:datastoreItem>
</file>

<file path=docProps/app.xml><?xml version="1.0" encoding="utf-8"?>
<Properties xmlns="http://schemas.openxmlformats.org/officeDocument/2006/extended-properties" xmlns:vt="http://schemas.openxmlformats.org/officeDocument/2006/docPropsVTypes">
  <TotalTime>15979</TotalTime>
  <Words>2588</Words>
  <Application>Microsoft Macintosh PowerPoint</Application>
  <PresentationFormat>Widescreen</PresentationFormat>
  <Paragraphs>171</Paragraphs>
  <Slides>10</Slides>
  <Notes>10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10</vt:i4>
      </vt:variant>
    </vt:vector>
  </HeadingPairs>
  <TitlesOfParts>
    <vt:vector size="16" baseType="lpstr">
      <vt:lpstr>Arial</vt:lpstr>
      <vt:lpstr>Calibri</vt:lpstr>
      <vt:lpstr>Calibri Light</vt:lpstr>
      <vt:lpstr>Trebuchet MS</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16.0016</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Gergana Kostadinova</dc:creator>
  <cp:lastModifiedBy>Jason Lyall</cp:lastModifiedBy>
  <cp:revision>38</cp:revision>
  <dcterms:created xsi:type="dcterms:W3CDTF">2021-04-30T21:37:55Z</dcterms:created>
  <dcterms:modified xsi:type="dcterms:W3CDTF">2021-09-16T02:47:47Z</dcterms:modified>
</cp:coreProperties>
</file>