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notesMasters/notesMaster1.xml" ContentType="application/vnd.openxmlformats-officedocument.presentationml.notes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comments/comment1.xml" ContentType="application/vnd.openxmlformats-officedocument.presentationml.comments+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772" r:id="rId4"/>
  </p:sldMasterIdLst>
  <p:notesMasterIdLst>
    <p:notesMasterId r:id="rId30"/>
  </p:notesMasterIdLst>
  <p:sldIdLst>
    <p:sldId id="297" r:id="rId5"/>
    <p:sldId id="298" r:id="rId6"/>
    <p:sldId id="301" r:id="rId7"/>
    <p:sldId id="317" r:id="rId8"/>
    <p:sldId id="319" r:id="rId9"/>
    <p:sldId id="321" r:id="rId10"/>
    <p:sldId id="322" r:id="rId11"/>
    <p:sldId id="328" r:id="rId12"/>
    <p:sldId id="309" r:id="rId13"/>
    <p:sldId id="304" r:id="rId14"/>
    <p:sldId id="308" r:id="rId15"/>
    <p:sldId id="303" r:id="rId16"/>
    <p:sldId id="306" r:id="rId17"/>
    <p:sldId id="305" r:id="rId18"/>
    <p:sldId id="307" r:id="rId19"/>
    <p:sldId id="325" r:id="rId20"/>
    <p:sldId id="314" r:id="rId21"/>
    <p:sldId id="329" r:id="rId22"/>
    <p:sldId id="324" r:id="rId23"/>
    <p:sldId id="323" r:id="rId24"/>
    <p:sldId id="326" r:id="rId25"/>
    <p:sldId id="327" r:id="rId26"/>
    <p:sldId id="312" r:id="rId27"/>
    <p:sldId id="315" r:id="rId28"/>
    <p:sldId id="318" r:id="rId29"/>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commentAuthors.xml><?xml version="1.0" encoding="utf-8"?>
<p:cmAuthorLst xmlns:a="http://schemas.openxmlformats.org/drawingml/2006/main" xmlns:r="http://schemas.openxmlformats.org/officeDocument/2006/relationships" xmlns:p="http://schemas.openxmlformats.org/presentationml/2006/main">
  <p:cmAuthor id="1" name="Ryan Powers" initials="RP" lastIdx="1" clrIdx="0">
    <p:extLst>
      <p:ext uri="{19B8F6BF-5375-455C-9EA6-DF929625EA0E}">
        <p15:presenceInfo xmlns:p15="http://schemas.microsoft.com/office/powerpoint/2012/main" userId="S::rp35670@uga.edu::421ee5de-4715-4f0b-98c9-cec54560338b" providerId="AD"/>
      </p:ext>
    </p:extLst>
  </p:cmAuthor>
  <p:cmAuthor id="2" name="Julia Macdonald" initials="JM" lastIdx="3" clrIdx="1">
    <p:extLst>
      <p:ext uri="{19B8F6BF-5375-455C-9EA6-DF929625EA0E}">
        <p15:presenceInfo xmlns:p15="http://schemas.microsoft.com/office/powerpoint/2012/main" userId="+vjRpWXrVpiUiZ333Sp/WbI5Oh097L8u5YbKmYkoKKo=" providerId="None"/>
      </p:ext>
    </p:extLst>
  </p:cmAuthor>
</p:cmAuthorLst>
</file>

<file path=ppt/presProps.xml><?xml version="1.0" encoding="utf-8"?>
<p:presentationPr xmlns:a="http://schemas.openxmlformats.org/drawingml/2006/main" xmlns:r="http://schemas.openxmlformats.org/officeDocument/2006/relationships" xmlns:p="http://schemas.openxmlformats.org/presentationml/2006/main">
  <p:showPr loop="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00637B"/>
    <a:srgbClr val="8B2332"/>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24474" autoAdjust="0"/>
    <p:restoredTop sz="54064"/>
  </p:normalViewPr>
  <p:slideViewPr>
    <p:cSldViewPr snapToGrid="0">
      <p:cViewPr varScale="1">
        <p:scale>
          <a:sx n="106" d="100"/>
          <a:sy n="106" d="100"/>
        </p:scale>
        <p:origin x="2032" y="176"/>
      </p:cViewPr>
      <p:guideLst/>
    </p:cSldViewPr>
  </p:slid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 Type="http://schemas.openxmlformats.org/officeDocument/2006/relationships/customXml" Target="../customXml/item3.xml"/><Relationship Id="rId21" Type="http://schemas.openxmlformats.org/officeDocument/2006/relationships/slide" Target="slides/slide17.xml"/><Relationship Id="rId34" Type="http://schemas.openxmlformats.org/officeDocument/2006/relationships/theme" Target="theme/theme1.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33" Type="http://schemas.openxmlformats.org/officeDocument/2006/relationships/viewProps" Target="viewProps.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slide" Target="slides/slide25.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openxmlformats.org/officeDocument/2006/relationships/presProps" Target="presProps.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slide" Target="slides/slide24.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commentAuthors" Target="commentAuthor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slide" Target="slides/slide23.xml"/><Relationship Id="rId30" Type="http://schemas.openxmlformats.org/officeDocument/2006/relationships/notesMaster" Target="notesMasters/notesMaster1.xml"/><Relationship Id="rId35" Type="http://schemas.openxmlformats.org/officeDocument/2006/relationships/tableStyles" Target="tableStyles.xml"/><Relationship Id="rId8" Type="http://schemas.openxmlformats.org/officeDocument/2006/relationships/slide" Target="slides/slide4.xml"/></Relationships>
</file>

<file path=ppt/comments/comment1.xml><?xml version="1.0" encoding="utf-8"?>
<p:cmLst xmlns:a="http://schemas.openxmlformats.org/drawingml/2006/main" xmlns:r="http://schemas.openxmlformats.org/officeDocument/2006/relationships" xmlns:p="http://schemas.openxmlformats.org/presentationml/2006/main">
  <p:cm authorId="2" dt="2021-05-04T01:50:16.345" idx="2">
    <p:pos x="6869" y="827"/>
    <p:text>Yes I thought the same and added into the outline - there are a couple of options that I flagged and happy with either I think
</p:text>
    <p:extLst>
      <p:ext uri="{C676402C-5697-4E1C-873F-D02D1690AC5C}">
        <p15:threadingInfo xmlns:p15="http://schemas.microsoft.com/office/powerpoint/2012/main" timeZoneBias="420"/>
      </p:ext>
    </p:extLst>
  </p:cm>
  <p:cm authorId="2" dt="2021-05-04T01:55:20.040" idx="3">
    <p:pos x="6870" y="827"/>
    <p:text>The policy engagement enhancing the quality of scholarly work was quite interesting (Q9, 2).  I also wondered about the questions on distorting true beliefs for policy audiences - it would go after the tenure questions, though, and may take us too far off track. 
</p:text>
    <p:extLst>
      <p:ext uri="{C676402C-5697-4E1C-873F-D02D1690AC5C}">
        <p15:threadingInfo xmlns:p15="http://schemas.microsoft.com/office/powerpoint/2012/main" timeZoneBias="420"/>
      </p:ext>
    </p:extLst>
  </p:cm>
</p:cmLst>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9E826BF2-6062-4F7C-951E-C72F52EF1943}" type="datetimeFigureOut">
              <a:rPr lang="en-US" smtClean="0"/>
              <a:t>11/30/21</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43C6902-318D-4FB4-8ECD-F92F656E810E}" type="slidenum">
              <a:rPr lang="en-US" smtClean="0"/>
              <a:t>‹#›</a:t>
            </a:fld>
            <a:endParaRPr lang="en-US"/>
          </a:p>
        </p:txBody>
      </p:sp>
    </p:spTree>
    <p:extLst>
      <p:ext uri="{BB962C8B-B14F-4D97-AF65-F5344CB8AC3E}">
        <p14:creationId xmlns:p14="http://schemas.microsoft.com/office/powerpoint/2010/main" val="3237085028"/>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Instructor introductions</a:t>
            </a:r>
          </a:p>
        </p:txBody>
      </p:sp>
      <p:sp>
        <p:nvSpPr>
          <p:cNvPr id="4" name="Slide Number Placeholder 3"/>
          <p:cNvSpPr>
            <a:spLocks noGrp="1"/>
          </p:cNvSpPr>
          <p:nvPr>
            <p:ph type="sldNum" sz="quarter" idx="5"/>
          </p:nvPr>
        </p:nvSpPr>
        <p:spPr/>
        <p:txBody>
          <a:bodyPr/>
          <a:lstStyle/>
          <a:p>
            <a:fld id="{C43C6902-318D-4FB4-8ECD-F92F656E810E}" type="slidenum">
              <a:rPr lang="en-US" smtClean="0"/>
              <a:t>2</a:t>
            </a:fld>
            <a:endParaRPr lang="en-US"/>
          </a:p>
        </p:txBody>
      </p:sp>
    </p:spTree>
    <p:extLst>
      <p:ext uri="{BB962C8B-B14F-4D97-AF65-F5344CB8AC3E}">
        <p14:creationId xmlns:p14="http://schemas.microsoft.com/office/powerpoint/2010/main" val="233974119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Well, that escalated quickly!!</a:t>
            </a:r>
          </a:p>
          <a:p>
            <a:endParaRPr lang="en-US" dirty="0"/>
          </a:p>
          <a:p>
            <a:pPr lvl="0"/>
            <a:r>
              <a:rPr lang="en-NZ" sz="1200" kern="1200" dirty="0">
                <a:solidFill>
                  <a:schemeClr val="tx1"/>
                </a:solidFill>
                <a:effectLst/>
                <a:latin typeface="+mn-lt"/>
                <a:ea typeface="+mn-ea"/>
                <a:cs typeface="+mn-cs"/>
              </a:rPr>
              <a:t>The central question motivating this presentation is really, should scholars get engaged? </a:t>
            </a:r>
          </a:p>
          <a:p>
            <a:pPr lvl="0"/>
            <a:endParaRPr lang="en-US" sz="1200" kern="1200" dirty="0">
              <a:solidFill>
                <a:schemeClr val="tx1"/>
              </a:solidFill>
              <a:effectLst/>
              <a:latin typeface="+mn-lt"/>
              <a:ea typeface="+mn-ea"/>
              <a:cs typeface="+mn-cs"/>
            </a:endParaRPr>
          </a:p>
          <a:p>
            <a:pPr lvl="0"/>
            <a:r>
              <a:rPr lang="en-NZ" sz="1200" kern="1200" dirty="0">
                <a:solidFill>
                  <a:schemeClr val="tx1"/>
                </a:solidFill>
                <a:effectLst/>
                <a:latin typeface="+mn-lt"/>
                <a:ea typeface="+mn-ea"/>
                <a:cs typeface="+mn-cs"/>
              </a:rPr>
              <a:t>This question or debate has been framed in a couple of different ways:</a:t>
            </a:r>
            <a:endParaRPr lang="en-US" sz="1200" kern="1200" dirty="0">
              <a:solidFill>
                <a:schemeClr val="tx1"/>
              </a:solidFill>
              <a:effectLst/>
              <a:latin typeface="+mn-lt"/>
              <a:ea typeface="+mn-ea"/>
              <a:cs typeface="+mn-cs"/>
            </a:endParaRPr>
          </a:p>
          <a:p>
            <a:pPr lvl="1"/>
            <a:r>
              <a:rPr lang="en-NZ" sz="1200" kern="1200" dirty="0">
                <a:solidFill>
                  <a:schemeClr val="tx1"/>
                </a:solidFill>
                <a:effectLst/>
                <a:latin typeface="+mn-lt"/>
                <a:ea typeface="+mn-ea"/>
                <a:cs typeface="+mn-cs"/>
              </a:rPr>
              <a:t>The first way of thinking about it is in terms of policy relevance and whether scholars should be engaging more but on more policy relevant topics, where substance drives methods that are more accessible to policy makers – that's the </a:t>
            </a:r>
            <a:r>
              <a:rPr lang="en-NZ" sz="1200" kern="1200" dirty="0" err="1">
                <a:solidFill>
                  <a:schemeClr val="tx1"/>
                </a:solidFill>
                <a:effectLst/>
                <a:latin typeface="+mn-lt"/>
                <a:ea typeface="+mn-ea"/>
                <a:cs typeface="+mn-cs"/>
              </a:rPr>
              <a:t>Desch</a:t>
            </a:r>
            <a:r>
              <a:rPr lang="en-NZ" sz="1200" kern="1200" dirty="0">
                <a:solidFill>
                  <a:schemeClr val="tx1"/>
                </a:solidFill>
                <a:effectLst/>
                <a:latin typeface="+mn-lt"/>
                <a:ea typeface="+mn-ea"/>
                <a:cs typeface="+mn-cs"/>
              </a:rPr>
              <a:t> argument that I’ll return to in a moment;</a:t>
            </a:r>
            <a:endParaRPr lang="en-US" sz="1200" kern="1200" dirty="0">
              <a:solidFill>
                <a:schemeClr val="tx1"/>
              </a:solidFill>
              <a:effectLst/>
              <a:latin typeface="+mn-lt"/>
              <a:ea typeface="+mn-ea"/>
              <a:cs typeface="+mn-cs"/>
            </a:endParaRPr>
          </a:p>
          <a:p>
            <a:pPr lvl="1"/>
            <a:r>
              <a:rPr lang="en-NZ" sz="1200" kern="1200" dirty="0">
                <a:solidFill>
                  <a:schemeClr val="tx1"/>
                </a:solidFill>
                <a:effectLst/>
                <a:latin typeface="+mn-lt"/>
                <a:ea typeface="+mn-ea"/>
                <a:cs typeface="+mn-cs"/>
              </a:rPr>
              <a:t>The second way of thinking about it is in terms of timing and when scholars should engage if they have an interest in doing so.</a:t>
            </a:r>
            <a:endParaRPr lang="en-US" sz="1200" kern="1200" dirty="0">
              <a:solidFill>
                <a:schemeClr val="tx1"/>
              </a:solidFill>
              <a:effectLst/>
              <a:latin typeface="+mn-lt"/>
              <a:ea typeface="+mn-ea"/>
              <a:cs typeface="+mn-cs"/>
            </a:endParaRPr>
          </a:p>
          <a:p>
            <a:endParaRPr lang="en-US" dirty="0"/>
          </a:p>
          <a:p>
            <a:endParaRPr lang="en-US" dirty="0"/>
          </a:p>
          <a:p>
            <a:endParaRPr lang="en-US" dirty="0"/>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3</a:t>
            </a:fld>
            <a:endParaRPr lang="en-US"/>
          </a:p>
        </p:txBody>
      </p:sp>
    </p:spTree>
    <p:extLst>
      <p:ext uri="{BB962C8B-B14F-4D97-AF65-F5344CB8AC3E}">
        <p14:creationId xmlns:p14="http://schemas.microsoft.com/office/powerpoint/2010/main" val="208175064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NZ" sz="1200" kern="1200" dirty="0">
                <a:solidFill>
                  <a:schemeClr val="tx1"/>
                </a:solidFill>
                <a:effectLst/>
                <a:latin typeface="+mn-lt"/>
                <a:ea typeface="+mn-ea"/>
                <a:cs typeface="+mn-cs"/>
              </a:rPr>
              <a:t>With regards to the latter question on timing, there are some strong views out there that many of you I am sure have heard first hand – and that Walt articulated well in his foreign policy essay on how to get tenure.</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Namely, that students and junior scholars should focus on the publications that will earn them tenure first – i.e. peer reviewed articles in high tier journals – and should exercise caution and prudence in publishing in foreign policy, foreign affairs, or other policy outlets. This is the view that standing inside the academy matters more than outside and you can be a public intellectual once you have tenure.</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4</a:t>
            </a:fld>
            <a:endParaRPr lang="en-US"/>
          </a:p>
        </p:txBody>
      </p:sp>
    </p:spTree>
    <p:extLst>
      <p:ext uri="{BB962C8B-B14F-4D97-AF65-F5344CB8AC3E}">
        <p14:creationId xmlns:p14="http://schemas.microsoft.com/office/powerpoint/2010/main" val="5983944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NZ" sz="1200" kern="1200" dirty="0">
                <a:solidFill>
                  <a:schemeClr val="tx1"/>
                </a:solidFill>
                <a:effectLst/>
                <a:latin typeface="+mn-lt"/>
                <a:ea typeface="+mn-ea"/>
                <a:cs typeface="+mn-cs"/>
              </a:rPr>
              <a:t>Others have pushed back against this line of argument and noted that Walt’s characterization of policy engagement is extremely narrow which bodes ill for the more substantive forms of engagement that can take place and are of greater benefit to society.</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But as Cullen Hendrix also points out quite rightly that waiting for tenure can be a bad idea for having a positive impact on society – people are older, more entrenched in academic networks, less looped in with the policy world, and potentially less able to take time away from kids and other responsibilities to engage more deeply. This reinforces tendencies for narrower but less substantive forms of engagement by the academy.</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5</a:t>
            </a:fld>
            <a:endParaRPr lang="en-US"/>
          </a:p>
        </p:txBody>
      </p:sp>
    </p:spTree>
    <p:extLst>
      <p:ext uri="{BB962C8B-B14F-4D97-AF65-F5344CB8AC3E}">
        <p14:creationId xmlns:p14="http://schemas.microsoft.com/office/powerpoint/2010/main" val="519017472"/>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NZ" sz="1200" kern="1200" dirty="0">
                <a:solidFill>
                  <a:schemeClr val="tx1"/>
                </a:solidFill>
                <a:effectLst/>
                <a:latin typeface="+mn-lt"/>
                <a:ea typeface="+mn-ea"/>
                <a:cs typeface="+mn-cs"/>
              </a:rPr>
              <a:t>The problem is that we lack good evidence to effectively wade into these debates and adjudicate them – we know relatively little about who, when and how scholars engage, and the perceptions of such engagement. </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Most studies use poor measures of relevance – for example the number of policy recommendations in an articles as an indicator of relevance – but we know that relevance can take on many different types of forms from policy significance, to being policy actionable, to informing broader policy discourse and world views that can take many years to have effect. </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Moreover many of our decisions are based on perceptions formed through interactions with others based on their unique personal experiences and anecdotes. </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But as social scientists we have better tools available and we wanted to see how much of the conventional wisdom, or perception of that conventional wisdom, were right.</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6</a:t>
            </a:fld>
            <a:endParaRPr lang="en-US"/>
          </a:p>
        </p:txBody>
      </p:sp>
    </p:spTree>
    <p:extLst>
      <p:ext uri="{BB962C8B-B14F-4D97-AF65-F5344CB8AC3E}">
        <p14:creationId xmlns:p14="http://schemas.microsoft.com/office/powerpoint/2010/main" val="276967103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NZ" sz="1200" kern="1200" dirty="0">
                <a:solidFill>
                  <a:schemeClr val="tx1"/>
                </a:solidFill>
                <a:effectLst/>
                <a:latin typeface="+mn-lt"/>
                <a:ea typeface="+mn-ea"/>
                <a:cs typeface="+mn-cs"/>
              </a:rPr>
              <a:t>So we know that existing measures of policy relevance are flawed given the range of ways in which scholars can be relevant. Throw away recommendations at the end of an IS piece is hardly a good way to gauge the extent and depth of scholars’ interaction with the policy community.</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More interesting and relevant (ironically) is unpacking engagement itself. Rather than assuming scholars are not relevant because of the methods they use, we want to switch the conversation to focusing on scholars behaviour and what they </a:t>
            </a:r>
            <a:r>
              <a:rPr lang="en-NZ" sz="1200" i="1" kern="1200" dirty="0">
                <a:solidFill>
                  <a:schemeClr val="tx1"/>
                </a:solidFill>
                <a:effectLst/>
                <a:latin typeface="+mn-lt"/>
                <a:ea typeface="+mn-ea"/>
                <a:cs typeface="+mn-cs"/>
              </a:rPr>
              <a:t>are</a:t>
            </a:r>
            <a:r>
              <a:rPr lang="en-NZ" sz="1200" kern="1200" dirty="0">
                <a:solidFill>
                  <a:schemeClr val="tx1"/>
                </a:solidFill>
                <a:effectLst/>
                <a:latin typeface="+mn-lt"/>
                <a:ea typeface="+mn-ea"/>
                <a:cs typeface="+mn-cs"/>
              </a:rPr>
              <a:t> doing. </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In doing so we can start to explore how common engagement is, when are people engaging, and how are they doing so.</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We can also get into questions around how engagement is perceived and see if our perceptions of the discipline are right or not. Are Walt’s views held by the majority? What do other scholars think and how do these views vary by rank, research affiliation, gender even, and more.</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7</a:t>
            </a:fld>
            <a:endParaRPr lang="en-US"/>
          </a:p>
        </p:txBody>
      </p:sp>
    </p:spTree>
    <p:extLst>
      <p:ext uri="{BB962C8B-B14F-4D97-AF65-F5344CB8AC3E}">
        <p14:creationId xmlns:p14="http://schemas.microsoft.com/office/powerpoint/2010/main" val="188323142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NZ" sz="1200" kern="1200" dirty="0">
                <a:solidFill>
                  <a:schemeClr val="tx1"/>
                </a:solidFill>
                <a:effectLst/>
                <a:latin typeface="+mn-lt"/>
                <a:ea typeface="+mn-ea"/>
                <a:cs typeface="+mn-cs"/>
              </a:rPr>
              <a:t>To answer some of these questions Professors Ryan Powers, Julia Macdonald, Cullen Hendrix, Mike Tierney and Susan Peterson fielded a survey in 2019 which was a collaboration between the Korbel School and the TRIPS project run out of the College of William and Mary. Before running through the answers to those question, we want to know what you think.</a:t>
            </a:r>
          </a:p>
          <a:p>
            <a:endParaRPr lang="en-US"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So we are going to break out into groups for to answer a question or two per group and in doing so we want you to think about how you would answer the questions, and then how you think the discipline writ large answered – what would be the majority view.</a:t>
            </a:r>
            <a:endParaRPr lang="en-US" sz="1200" kern="1200" dirty="0">
              <a:solidFill>
                <a:schemeClr val="tx1"/>
              </a:solidFill>
              <a:effectLst/>
              <a:latin typeface="+mn-lt"/>
              <a:ea typeface="+mn-ea"/>
              <a:cs typeface="+mn-cs"/>
            </a:endParaRPr>
          </a:p>
          <a:p>
            <a:endParaRPr lang="en-NZ" sz="1200" kern="1200" dirty="0">
              <a:solidFill>
                <a:schemeClr val="tx1"/>
              </a:solidFill>
              <a:effectLst/>
              <a:latin typeface="+mn-lt"/>
              <a:ea typeface="+mn-ea"/>
              <a:cs typeface="+mn-cs"/>
            </a:endParaRPr>
          </a:p>
          <a:p>
            <a:r>
              <a:rPr lang="en-NZ" sz="1200" kern="1200" dirty="0">
                <a:solidFill>
                  <a:schemeClr val="tx1"/>
                </a:solidFill>
                <a:effectLst/>
                <a:latin typeface="+mn-lt"/>
                <a:ea typeface="+mn-ea"/>
                <a:cs typeface="+mn-cs"/>
              </a:rPr>
              <a:t>You have been preassigned rooms and you have the google doc with questions so we will spend 10 mins in groups and then return to report back.</a:t>
            </a:r>
            <a:endParaRPr lang="en-US" sz="1200" kern="1200" dirty="0">
              <a:solidFill>
                <a:schemeClr val="tx1"/>
              </a:solidFill>
              <a:effectLst/>
              <a:latin typeface="+mn-lt"/>
              <a:ea typeface="+mn-ea"/>
              <a:cs typeface="+mn-cs"/>
            </a:endParaRPr>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8</a:t>
            </a:fld>
            <a:endParaRPr lang="en-US"/>
          </a:p>
        </p:txBody>
      </p:sp>
    </p:spTree>
    <p:extLst>
      <p:ext uri="{BB962C8B-B14F-4D97-AF65-F5344CB8AC3E}">
        <p14:creationId xmlns:p14="http://schemas.microsoft.com/office/powerpoint/2010/main" val="79506231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r>
              <a:rPr lang="en-US" dirty="0"/>
              <a:t>The survey was in the field in Winter 2019. It is broadly representative on observables (rank, gender, R1 vs. not), but of course we can’t observe the latent variable of “policy engagement” to know if our sample is biased toward engaged scholars or not.  One thing we have going in our favor is that TRIP respondents know the brand and know that normally we’re not asking IR scholars about policy engagement. Still, we might consider these results as “upper bounds” on estimate engagement levels. </a:t>
            </a:r>
          </a:p>
          <a:p>
            <a:pPr marL="0" indent="0">
              <a:buNone/>
            </a:pPr>
            <a:endParaRPr lang="en-US" dirty="0"/>
          </a:p>
          <a:p>
            <a:pPr marL="0" indent="0">
              <a:buNone/>
            </a:pPr>
            <a:r>
              <a:rPr lang="en-US" dirty="0"/>
              <a:t>Going forward, we might consider breaking responses down by R1 vs. not R1 or area of expertise. </a:t>
            </a:r>
          </a:p>
        </p:txBody>
      </p:sp>
      <p:sp>
        <p:nvSpPr>
          <p:cNvPr id="4" name="Slide Number Placeholder 3"/>
          <p:cNvSpPr>
            <a:spLocks noGrp="1"/>
          </p:cNvSpPr>
          <p:nvPr>
            <p:ph type="sldNum" sz="quarter" idx="5"/>
          </p:nvPr>
        </p:nvSpPr>
        <p:spPr/>
        <p:txBody>
          <a:bodyPr/>
          <a:lstStyle/>
          <a:p>
            <a:fld id="{C43C6902-318D-4FB4-8ECD-F92F656E810E}" type="slidenum">
              <a:rPr lang="en-US" smtClean="0"/>
              <a:t>9</a:t>
            </a:fld>
            <a:endParaRPr lang="en-US"/>
          </a:p>
        </p:txBody>
      </p:sp>
    </p:spTree>
    <p:extLst>
      <p:ext uri="{BB962C8B-B14F-4D97-AF65-F5344CB8AC3E}">
        <p14:creationId xmlns:p14="http://schemas.microsoft.com/office/powerpoint/2010/main" val="80393725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asked our respondents about kinds of activities they engaged in. </a:t>
            </a:r>
          </a:p>
          <a:p>
            <a:endParaRPr lang="en-US" dirty="0"/>
          </a:p>
          <a:p>
            <a:r>
              <a:rPr lang="en-US" dirty="0"/>
              <a:t>Note that “policy org” here was spelled out for respondents as: gov’t, multilateral, </a:t>
            </a:r>
            <a:r>
              <a:rPr lang="en-US" dirty="0" err="1"/>
              <a:t>ngo</a:t>
            </a:r>
            <a:r>
              <a:rPr lang="en-US" dirty="0"/>
              <a:t>, or think tank. </a:t>
            </a:r>
          </a:p>
          <a:p>
            <a:endParaRPr lang="en-US" dirty="0"/>
          </a:p>
          <a:p>
            <a:r>
              <a:rPr lang="en-US" dirty="0"/>
              <a:t>Our takeaway is that engagement is quite common. Lots of scholars report public facing engagement… They write op-eds and do media appearances. Worth noting here that in most cases these are activities for which scholars can “claim credit.” This allows them to get some professional credit/prestige. Probably very high variance in impact there. More directly impactful outputs are less common, but we would also not call them rare. </a:t>
            </a:r>
          </a:p>
          <a:p>
            <a:endParaRPr lang="en-US" dirty="0"/>
          </a:p>
          <a:p>
            <a:r>
              <a:rPr lang="en-US" dirty="0"/>
              <a:t>Striking that most rare is “none.” Overall, lots of engagement among our colleagues. And just to preview, this is the main takeaway.  </a:t>
            </a:r>
          </a:p>
          <a:p>
            <a:endParaRPr lang="en-US" dirty="0"/>
          </a:p>
          <a:p>
            <a:r>
              <a:rPr lang="en-US" dirty="0"/>
              <a:t>Group 2 noted that most of them have done at least one of these, reflecting some convergent validity. </a:t>
            </a:r>
          </a:p>
          <a:p>
            <a:endParaRPr lang="en-US" dirty="0"/>
          </a:p>
          <a:p>
            <a:endParaRPr lang="en-US" dirty="0"/>
          </a:p>
          <a:p>
            <a:endParaRPr lang="en-US" dirty="0"/>
          </a:p>
          <a:p>
            <a:endParaRPr lang="en-US" dirty="0"/>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10</a:t>
            </a:fld>
            <a:endParaRPr lang="en-US"/>
          </a:p>
        </p:txBody>
      </p:sp>
    </p:spTree>
    <p:extLst>
      <p:ext uri="{BB962C8B-B14F-4D97-AF65-F5344CB8AC3E}">
        <p14:creationId xmlns:p14="http://schemas.microsoft.com/office/powerpoint/2010/main" val="291462530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can break these results down by rank of the respondent. </a:t>
            </a:r>
          </a:p>
          <a:p>
            <a:endParaRPr lang="en-US" dirty="0"/>
          </a:p>
          <a:p>
            <a:r>
              <a:rPr lang="en-US" dirty="0"/>
              <a:t>We think cleanest comparison for where one is in their career and their engagement behavior is to look at comparisons between associate/full and assistants. </a:t>
            </a:r>
          </a:p>
          <a:p>
            <a:endParaRPr lang="en-US" dirty="0"/>
          </a:p>
          <a:p>
            <a:r>
              <a:rPr lang="en-US" dirty="0"/>
              <a:t>Still, results are not markedly different if we look at others (adjuncts, lecturers, </a:t>
            </a:r>
            <a:r>
              <a:rPr lang="en-US" dirty="0" err="1"/>
              <a:t>etc</a:t>
            </a:r>
            <a:r>
              <a:rPr lang="en-US" dirty="0"/>
              <a:t>). </a:t>
            </a:r>
          </a:p>
          <a:p>
            <a:endParaRPr lang="en-US" dirty="0"/>
          </a:p>
          <a:p>
            <a:r>
              <a:rPr lang="en-US" dirty="0"/>
              <a:t>Generally, speaking not huge effects resulting from tenure. Marked differences across rank for media appearances and consulting, but generally speaking, not a huge gap in engagement behavior across ranks. </a:t>
            </a:r>
          </a:p>
        </p:txBody>
      </p:sp>
      <p:sp>
        <p:nvSpPr>
          <p:cNvPr id="4" name="Slide Number Placeholder 3"/>
          <p:cNvSpPr>
            <a:spLocks noGrp="1"/>
          </p:cNvSpPr>
          <p:nvPr>
            <p:ph type="sldNum" sz="quarter" idx="5"/>
          </p:nvPr>
        </p:nvSpPr>
        <p:spPr/>
        <p:txBody>
          <a:bodyPr/>
          <a:lstStyle/>
          <a:p>
            <a:fld id="{C43C6902-318D-4FB4-8ECD-F92F656E810E}" type="slidenum">
              <a:rPr lang="en-US" smtClean="0"/>
              <a:t>11</a:t>
            </a:fld>
            <a:endParaRPr lang="en-US"/>
          </a:p>
        </p:txBody>
      </p:sp>
    </p:spTree>
    <p:extLst>
      <p:ext uri="{BB962C8B-B14F-4D97-AF65-F5344CB8AC3E}">
        <p14:creationId xmlns:p14="http://schemas.microsoft.com/office/powerpoint/2010/main" val="413262217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Most respondents are engaged at least several times a year. A relative handful are “never” engaged. This is inconsistent with the received wisdom, but very consistent with our first-hand observations. </a:t>
            </a:r>
          </a:p>
        </p:txBody>
      </p:sp>
      <p:sp>
        <p:nvSpPr>
          <p:cNvPr id="4" name="Slide Number Placeholder 3"/>
          <p:cNvSpPr>
            <a:spLocks noGrp="1"/>
          </p:cNvSpPr>
          <p:nvPr>
            <p:ph type="sldNum" sz="quarter" idx="5"/>
          </p:nvPr>
        </p:nvSpPr>
        <p:spPr/>
        <p:txBody>
          <a:bodyPr/>
          <a:lstStyle/>
          <a:p>
            <a:fld id="{C43C6902-318D-4FB4-8ECD-F92F656E810E}" type="slidenum">
              <a:rPr lang="en-US" smtClean="0"/>
              <a:t>12</a:t>
            </a:fld>
            <a:endParaRPr lang="en-US"/>
          </a:p>
        </p:txBody>
      </p:sp>
    </p:spTree>
    <p:extLst>
      <p:ext uri="{BB962C8B-B14F-4D97-AF65-F5344CB8AC3E}">
        <p14:creationId xmlns:p14="http://schemas.microsoft.com/office/powerpoint/2010/main" val="1995257107"/>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we break respondents down by rank again. Here too there is relatively little variation, but it does look like junior folks are somewhat less active than their senior colleagues. </a:t>
            </a:r>
          </a:p>
          <a:p>
            <a:endParaRPr lang="en-US" dirty="0"/>
          </a:p>
          <a:p>
            <a:r>
              <a:rPr lang="en-US" dirty="0"/>
              <a:t>I think this makes sense, but not overwhelming evidence that folks are “waiting” for tenure. </a:t>
            </a:r>
          </a:p>
        </p:txBody>
      </p:sp>
      <p:sp>
        <p:nvSpPr>
          <p:cNvPr id="4" name="Slide Number Placeholder 3"/>
          <p:cNvSpPr>
            <a:spLocks noGrp="1"/>
          </p:cNvSpPr>
          <p:nvPr>
            <p:ph type="sldNum" sz="quarter" idx="5"/>
          </p:nvPr>
        </p:nvSpPr>
        <p:spPr/>
        <p:txBody>
          <a:bodyPr/>
          <a:lstStyle/>
          <a:p>
            <a:fld id="{C43C6902-318D-4FB4-8ECD-F92F656E810E}" type="slidenum">
              <a:rPr lang="en-US" smtClean="0"/>
              <a:t>13</a:t>
            </a:fld>
            <a:endParaRPr lang="en-US"/>
          </a:p>
        </p:txBody>
      </p:sp>
    </p:spTree>
    <p:extLst>
      <p:ext uri="{BB962C8B-B14F-4D97-AF65-F5344CB8AC3E}">
        <p14:creationId xmlns:p14="http://schemas.microsoft.com/office/powerpoint/2010/main" val="2024356681"/>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Three noteworthy things: </a:t>
            </a:r>
          </a:p>
          <a:p>
            <a:endParaRPr lang="en-US" dirty="0"/>
          </a:p>
          <a:p>
            <a:pPr marL="228600" indent="-228600">
              <a:buAutoNum type="arabicParenR"/>
            </a:pPr>
            <a:r>
              <a:rPr lang="en-US" dirty="0"/>
              <a:t>most frequent customer is the us government. </a:t>
            </a:r>
          </a:p>
          <a:p>
            <a:pPr marL="228600" indent="-228600">
              <a:buAutoNum type="arabicParenR"/>
            </a:pPr>
            <a:r>
              <a:rPr lang="en-US" dirty="0"/>
              <a:t>The second most frequent customer is “none.” Our guess is that this includes lots of ”engagement” is for public consumption.</a:t>
            </a:r>
          </a:p>
          <a:p>
            <a:pPr marL="228600" indent="-228600">
              <a:buAutoNum type="arabicParenR"/>
            </a:pPr>
            <a:r>
              <a:rPr lang="en-US" dirty="0"/>
              <a:t>little interaction with foreign governments; this probably makes sense given the US-sample, but still somewhat surprising to us. </a:t>
            </a:r>
          </a:p>
          <a:p>
            <a:endParaRPr lang="en-US" dirty="0"/>
          </a:p>
          <a:p>
            <a:endParaRPr lang="en-US" dirty="0"/>
          </a:p>
          <a:p>
            <a:r>
              <a:rPr lang="en-US" dirty="0"/>
              <a:t>These results were consistent with the experience of the workshop members. All had engaged with at least one of these actors, but most common was US government. </a:t>
            </a:r>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14</a:t>
            </a:fld>
            <a:endParaRPr lang="en-US"/>
          </a:p>
        </p:txBody>
      </p:sp>
    </p:spTree>
    <p:extLst>
      <p:ext uri="{BB962C8B-B14F-4D97-AF65-F5344CB8AC3E}">
        <p14:creationId xmlns:p14="http://schemas.microsoft.com/office/powerpoint/2010/main" val="292649414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Split by rank again. At this point, we should notice a theme: not much divergence across rank. </a:t>
            </a:r>
          </a:p>
        </p:txBody>
      </p:sp>
      <p:sp>
        <p:nvSpPr>
          <p:cNvPr id="4" name="Slide Number Placeholder 3"/>
          <p:cNvSpPr>
            <a:spLocks noGrp="1"/>
          </p:cNvSpPr>
          <p:nvPr>
            <p:ph type="sldNum" sz="quarter" idx="5"/>
          </p:nvPr>
        </p:nvSpPr>
        <p:spPr/>
        <p:txBody>
          <a:bodyPr/>
          <a:lstStyle/>
          <a:p>
            <a:fld id="{C43C6902-318D-4FB4-8ECD-F92F656E810E}" type="slidenum">
              <a:rPr lang="en-US" smtClean="0"/>
              <a:t>15</a:t>
            </a:fld>
            <a:endParaRPr lang="en-US"/>
          </a:p>
        </p:txBody>
      </p:sp>
    </p:spTree>
    <p:extLst>
      <p:ext uri="{BB962C8B-B14F-4D97-AF65-F5344CB8AC3E}">
        <p14:creationId xmlns:p14="http://schemas.microsoft.com/office/powerpoint/2010/main" val="58680608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Here we present data on how engagement is and ought to be valued. </a:t>
            </a:r>
          </a:p>
          <a:p>
            <a:endParaRPr lang="en-US" dirty="0"/>
          </a:p>
          <a:p>
            <a:r>
              <a:rPr lang="en-US" dirty="0"/>
              <a:t>While we do not show the data here, there was some modest disagreement between juniors and seniors here. Juniors slightly more likely to disagree that policy engagement is/should be a standard part of an academic’s job. </a:t>
            </a:r>
          </a:p>
          <a:p>
            <a:endParaRPr lang="en-US" dirty="0"/>
          </a:p>
          <a:p>
            <a:r>
              <a:rPr lang="en-US" dirty="0"/>
              <a:t>We discussed how engagement might be indirect. Scholar may not know that their work is being engaged so this would be hard to evaluate. How would you account for work that is published and circulated in government without the authors knowledge? </a:t>
            </a:r>
          </a:p>
          <a:p>
            <a:endParaRPr lang="en-US" dirty="0"/>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16</a:t>
            </a:fld>
            <a:endParaRPr lang="en-US"/>
          </a:p>
        </p:txBody>
      </p:sp>
    </p:spTree>
    <p:extLst>
      <p:ext uri="{BB962C8B-B14F-4D97-AF65-F5344CB8AC3E}">
        <p14:creationId xmlns:p14="http://schemas.microsoft.com/office/powerpoint/2010/main" val="61335959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Similar thoughts here. Consensus seems to be that universities should place a higher premium on engagement. Higher variance in “currently values” reflecting some diversity across institutions, but whatever the baseline is, most want “more value” placed on engagement. </a:t>
            </a:r>
          </a:p>
        </p:txBody>
      </p:sp>
      <p:sp>
        <p:nvSpPr>
          <p:cNvPr id="4" name="Slide Number Placeholder 3"/>
          <p:cNvSpPr>
            <a:spLocks noGrp="1"/>
          </p:cNvSpPr>
          <p:nvPr>
            <p:ph type="sldNum" sz="quarter" idx="5"/>
          </p:nvPr>
        </p:nvSpPr>
        <p:spPr/>
        <p:txBody>
          <a:bodyPr/>
          <a:lstStyle/>
          <a:p>
            <a:fld id="{C43C6902-318D-4FB4-8ECD-F92F656E810E}" type="slidenum">
              <a:rPr lang="en-US" smtClean="0"/>
              <a:t>17</a:t>
            </a:fld>
            <a:endParaRPr lang="en-US"/>
          </a:p>
        </p:txBody>
      </p:sp>
    </p:spTree>
    <p:extLst>
      <p:ext uri="{BB962C8B-B14F-4D97-AF65-F5344CB8AC3E}">
        <p14:creationId xmlns:p14="http://schemas.microsoft.com/office/powerpoint/2010/main" val="196524347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We asked respondents to self-report their perceptions of how engagement effects their objectivity and quality of their research. Obviously, there are real problems with this kind of self assessment. But we think this is useful…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First, we recover evidence that some are, in fact, concerned about how engagement affects their objectivity/quality. But most are not that concerned. This likely reflect selection effects. We know from other work in political science that bribes are not needed if pool of talent is diverse enough. </a:t>
            </a:r>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endParaRPr lang="en-US" dirty="0"/>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18</a:t>
            </a:fld>
            <a:endParaRPr lang="en-US"/>
          </a:p>
        </p:txBody>
      </p:sp>
    </p:spTree>
    <p:extLst>
      <p:ext uri="{BB962C8B-B14F-4D97-AF65-F5344CB8AC3E}">
        <p14:creationId xmlns:p14="http://schemas.microsoft.com/office/powerpoint/2010/main" val="1086630709"/>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And second, when we asked respondents to self report how objectivity might have been compromised, we see some evidence of anticipatory effects. Perhaps more informative is some evidence of implicit pressure. See difference between objectivity and quality. Fewer extreme responses on “anticipation” vs. request. </a:t>
            </a:r>
          </a:p>
          <a:p>
            <a:endParaRPr lang="en-US" dirty="0"/>
          </a:p>
          <a:p>
            <a:endParaRPr lang="en-US" dirty="0"/>
          </a:p>
          <a:p>
            <a:r>
              <a:rPr lang="en-US" dirty="0"/>
              <a:t>Our participants also noted a different way this might occur: Scholars might select out of engagement with policy makers in anticipation of how findings would be received. Even without a sponsor, some findings may get more engagement than others. </a:t>
            </a:r>
          </a:p>
          <a:p>
            <a:endParaRPr lang="en-US" dirty="0"/>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19</a:t>
            </a:fld>
            <a:endParaRPr lang="en-US"/>
          </a:p>
        </p:txBody>
      </p:sp>
    </p:spTree>
    <p:extLst>
      <p:ext uri="{BB962C8B-B14F-4D97-AF65-F5344CB8AC3E}">
        <p14:creationId xmlns:p14="http://schemas.microsoft.com/office/powerpoint/2010/main" val="390382862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And when we ask about other scholars, we get more evidence of potential issues. Substantial minority of scholars worry about their colleagues being seduced. </a:t>
            </a:r>
          </a:p>
          <a:p>
            <a:endParaRPr lang="en-US" dirty="0"/>
          </a:p>
          <a:p>
            <a:r>
              <a:rPr lang="en-US" dirty="0"/>
              <a:t>Our respondents were a little skeptical of this precise dynamic, but agree with the spirit of this question. This is essentially the seduction story in which the promise of further access might bias a researcher’s response to learning particular pieces of information. </a:t>
            </a:r>
          </a:p>
        </p:txBody>
      </p:sp>
      <p:sp>
        <p:nvSpPr>
          <p:cNvPr id="4" name="Slide Number Placeholder 3"/>
          <p:cNvSpPr>
            <a:spLocks noGrp="1"/>
          </p:cNvSpPr>
          <p:nvPr>
            <p:ph type="sldNum" sz="quarter" idx="5"/>
          </p:nvPr>
        </p:nvSpPr>
        <p:spPr/>
        <p:txBody>
          <a:bodyPr/>
          <a:lstStyle/>
          <a:p>
            <a:fld id="{C43C6902-318D-4FB4-8ECD-F92F656E810E}" type="slidenum">
              <a:rPr lang="en-US" smtClean="0"/>
              <a:t>20</a:t>
            </a:fld>
            <a:endParaRPr lang="en-US"/>
          </a:p>
        </p:txBody>
      </p:sp>
    </p:spTree>
    <p:extLst>
      <p:ext uri="{BB962C8B-B14F-4D97-AF65-F5344CB8AC3E}">
        <p14:creationId xmlns:p14="http://schemas.microsoft.com/office/powerpoint/2010/main" val="224518896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suspected our questions on changing behavior to appeal to policy audiences probably miss the larger selection effects at play and likely suffer from social desirability bias. We used a survey experiment to see if identity of funder/sponsor matters.  </a:t>
            </a:r>
          </a:p>
          <a:p>
            <a:endParaRPr lang="en-US" dirty="0"/>
          </a:p>
          <a:p>
            <a:r>
              <a:rPr lang="en-US" dirty="0"/>
              <a:t>We selected these actors/agencies because they are key players in US foreign policy, but differ in their substantive focus. They also ensure that we’re not picking up some institutional specific effects (e.g., if we just asked about CIA, we might be concerned that the reputational baggage that comes with CIA for some people was driving effects). </a:t>
            </a:r>
          </a:p>
          <a:p>
            <a:endParaRPr lang="en-US" dirty="0"/>
          </a:p>
          <a:p>
            <a:r>
              <a:rPr lang="en-US" dirty="0"/>
              <a:t>Generally speaking actor identity did not matter much here. What mattered was the terms of deal, and in particular, knowing how the work would be used. </a:t>
            </a:r>
          </a:p>
          <a:p>
            <a:endParaRPr lang="en-US" dirty="0"/>
          </a:p>
          <a:p>
            <a:r>
              <a:rPr lang="en-US" dirty="0"/>
              <a:t>Our participants were not super worried about how these agencies might use the information they provide. A lot more concerned about being pressured to come to a particular conclusion and also concerned that their work would be “exempted” from “peer review” if it confirmed the prior beliefs/policy preferences of officials who asked the question. </a:t>
            </a:r>
          </a:p>
        </p:txBody>
      </p:sp>
      <p:sp>
        <p:nvSpPr>
          <p:cNvPr id="4" name="Slide Number Placeholder 3"/>
          <p:cNvSpPr>
            <a:spLocks noGrp="1"/>
          </p:cNvSpPr>
          <p:nvPr>
            <p:ph type="sldNum" sz="quarter" idx="5"/>
          </p:nvPr>
        </p:nvSpPr>
        <p:spPr/>
        <p:txBody>
          <a:bodyPr/>
          <a:lstStyle/>
          <a:p>
            <a:fld id="{C43C6902-318D-4FB4-8ECD-F92F656E810E}" type="slidenum">
              <a:rPr lang="en-US" smtClean="0"/>
              <a:t>21</a:t>
            </a:fld>
            <a:endParaRPr lang="en-US"/>
          </a:p>
        </p:txBody>
      </p:sp>
    </p:spTree>
    <p:extLst>
      <p:ext uri="{BB962C8B-B14F-4D97-AF65-F5344CB8AC3E}">
        <p14:creationId xmlns:p14="http://schemas.microsoft.com/office/powerpoint/2010/main" val="3205763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The actor/agency mattered less when it comes to formalizing relationships via funding. Here the experiment varied the actor and the form of the funding (e.g., non competitive contract, vs. grant). </a:t>
            </a:r>
          </a:p>
          <a:p>
            <a:endParaRPr lang="en-US" dirty="0"/>
          </a:p>
          <a:p>
            <a:r>
              <a:rPr lang="en-US" dirty="0"/>
              <a:t>Here, the key factor does appear to be the org. Why the difference? Two potential reasons: 1) length of commitment and 2) perceived mission of the orgs? We need to do a bit more analysis to sort these out.</a:t>
            </a:r>
          </a:p>
          <a:p>
            <a:endParaRPr lang="en-US" dirty="0"/>
          </a:p>
          <a:p>
            <a:r>
              <a:rPr lang="en-US" dirty="0"/>
              <a:t>Our workshop participates indicated similar willingness to cooperate across funding forms. Uniform across CFP and contracts. The key variable for our workshop participates was the intellectual freedom and integrity of scientific process. </a:t>
            </a:r>
          </a:p>
          <a:p>
            <a:endParaRPr lang="en-US" dirty="0"/>
          </a:p>
          <a:p>
            <a:r>
              <a:rPr lang="en-US" dirty="0"/>
              <a:t>Interestingly, concerns about how the contract or grant would be perceived by colleagues did not come up in this discussion. </a:t>
            </a:r>
          </a:p>
          <a:p>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22</a:t>
            </a:fld>
            <a:endParaRPr lang="en-US"/>
          </a:p>
        </p:txBody>
      </p:sp>
    </p:spTree>
    <p:extLst>
      <p:ext uri="{BB962C8B-B14F-4D97-AF65-F5344CB8AC3E}">
        <p14:creationId xmlns:p14="http://schemas.microsoft.com/office/powerpoint/2010/main" val="69362233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also wanted to investigate perceptions of pre-tenure engagement work. We do this with an experiment. We ask about offering leave and if tenure clock should be stopped. </a:t>
            </a:r>
          </a:p>
        </p:txBody>
      </p:sp>
      <p:sp>
        <p:nvSpPr>
          <p:cNvPr id="4" name="Slide Number Placeholder 3"/>
          <p:cNvSpPr>
            <a:spLocks noGrp="1"/>
          </p:cNvSpPr>
          <p:nvPr>
            <p:ph type="sldNum" sz="quarter" idx="5"/>
          </p:nvPr>
        </p:nvSpPr>
        <p:spPr/>
        <p:txBody>
          <a:bodyPr/>
          <a:lstStyle/>
          <a:p>
            <a:fld id="{C43C6902-318D-4FB4-8ECD-F92F656E810E}" type="slidenum">
              <a:rPr lang="en-US" smtClean="0"/>
              <a:t>23</a:t>
            </a:fld>
            <a:endParaRPr lang="en-US"/>
          </a:p>
        </p:txBody>
      </p:sp>
    </p:spTree>
    <p:extLst>
      <p:ext uri="{BB962C8B-B14F-4D97-AF65-F5344CB8AC3E}">
        <p14:creationId xmlns:p14="http://schemas.microsoft.com/office/powerpoint/2010/main" val="1052303059"/>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Support for outside work pre-tenure is quite high. We have a “academic fellowship.” That actually served as a good benchmark: 9/10 scholars want to grant leave for outside pre-tenure fellowships. Relative to that, support for other kinds of outside work was quite high and respondents were quite willing to pause tenure clocks.  </a:t>
            </a:r>
          </a:p>
          <a:p>
            <a:endParaRPr lang="en-US" dirty="0"/>
          </a:p>
          <a:p>
            <a:r>
              <a:rPr lang="en-US" dirty="0"/>
              <a:t>Our workshop participants generally agreed, but noted that whether or not we extend clock will depend on the ability to get research done. Nuances: what is a policy position? What is consulting? What does it mean? NGO? Think about the value of this for teaching. </a:t>
            </a:r>
          </a:p>
        </p:txBody>
      </p:sp>
      <p:sp>
        <p:nvSpPr>
          <p:cNvPr id="4" name="Slide Number Placeholder 3"/>
          <p:cNvSpPr>
            <a:spLocks noGrp="1"/>
          </p:cNvSpPr>
          <p:nvPr>
            <p:ph type="sldNum" sz="quarter" idx="5"/>
          </p:nvPr>
        </p:nvSpPr>
        <p:spPr/>
        <p:txBody>
          <a:bodyPr/>
          <a:lstStyle/>
          <a:p>
            <a:fld id="{C43C6902-318D-4FB4-8ECD-F92F656E810E}" type="slidenum">
              <a:rPr lang="en-US" smtClean="0"/>
              <a:t>24</a:t>
            </a:fld>
            <a:endParaRPr lang="en-US"/>
          </a:p>
        </p:txBody>
      </p:sp>
    </p:spTree>
    <p:extLst>
      <p:ext uri="{BB962C8B-B14F-4D97-AF65-F5344CB8AC3E}">
        <p14:creationId xmlns:p14="http://schemas.microsoft.com/office/powerpoint/2010/main" val="1105171138"/>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Future surveys? What do you want to know? </a:t>
            </a:r>
          </a:p>
          <a:p>
            <a:endParaRPr lang="en-US" dirty="0"/>
          </a:p>
          <a:p>
            <a:r>
              <a:rPr lang="en-US" dirty="0"/>
              <a:t>One thing to think about is engagement as a political hold up problem. Do we get under investment in engagement because scholars are worried that their expertise will be “expropriated” (</a:t>
            </a:r>
            <a:r>
              <a:rPr lang="en-US" dirty="0" err="1"/>
              <a:t>ie</a:t>
            </a:r>
            <a:r>
              <a:rPr lang="en-US" dirty="0"/>
              <a:t>, used instrumentally for bad ends) after the fact? Do we get under investment in engagement by policy makers with scholars because data/research that might be collected could be used to undermine support for their preferred policies? Seems like the answer to both questions is yes, but might be interesting to design a survey experiment that illustrated these dynamics.</a:t>
            </a:r>
          </a:p>
          <a:p>
            <a:endParaRPr lang="en-US" dirty="0"/>
          </a:p>
          <a:p>
            <a:r>
              <a:rPr lang="en-US" dirty="0"/>
              <a:t>Think about some what to ask about retaliation/harassment/costs that people have suffered/paid as a result of their policy engagement.</a:t>
            </a:r>
          </a:p>
          <a:p>
            <a:endParaRPr lang="en-US" dirty="0"/>
          </a:p>
          <a:p>
            <a:endParaRPr lang="en-US" dirty="0"/>
          </a:p>
          <a:p>
            <a:r>
              <a:rPr lang="en-US" dirty="0"/>
              <a:t>Our bottom line: Engagement is both very common at all stages of academic careers and looked upon highly by most IR scholars. More analysis is needed to break these out by issue area, but junior folks should engage knowing that their colleagues generally have their backs and are potentially willing to pause </a:t>
            </a:r>
            <a:r>
              <a:rPr lang="en-US"/>
              <a:t>tenure clocks. </a:t>
            </a:r>
            <a:endParaRPr lang="en-US" dirty="0"/>
          </a:p>
        </p:txBody>
      </p:sp>
      <p:sp>
        <p:nvSpPr>
          <p:cNvPr id="4" name="Slide Number Placeholder 3"/>
          <p:cNvSpPr>
            <a:spLocks noGrp="1"/>
          </p:cNvSpPr>
          <p:nvPr>
            <p:ph type="sldNum" sz="quarter" idx="5"/>
          </p:nvPr>
        </p:nvSpPr>
        <p:spPr/>
        <p:txBody>
          <a:bodyPr/>
          <a:lstStyle/>
          <a:p>
            <a:fld id="{C43C6902-318D-4FB4-8ECD-F92F656E810E}" type="slidenum">
              <a:rPr lang="en-US" smtClean="0"/>
              <a:t>25</a:t>
            </a:fld>
            <a:endParaRPr lang="en-US"/>
          </a:p>
        </p:txBody>
      </p:sp>
    </p:spTree>
    <p:extLst>
      <p:ext uri="{BB962C8B-B14F-4D97-AF65-F5344CB8AC3E}">
        <p14:creationId xmlns:p14="http://schemas.microsoft.com/office/powerpoint/2010/main" val="298588386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1584E0-A91D-4756-A9D2-A82A1510291D}"/>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50613F5D-C21F-4B99-98C1-B7E4727C1368}"/>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229F1387-EEEF-42D0-A570-2BB5BF23C4C9}"/>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5" name="Footer Placeholder 4">
            <a:extLst>
              <a:ext uri="{FF2B5EF4-FFF2-40B4-BE49-F238E27FC236}">
                <a16:creationId xmlns:a16="http://schemas.microsoft.com/office/drawing/2014/main" id="{D8C92DA1-3374-4586-986F-3D4AD09ED42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58BECE3B-3E97-4C33-BE23-AD774E9DDBBE}"/>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1431261123"/>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D0050C3-9943-4026-BA65-FFAD653C61F6}"/>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81B1DC32-821C-4A4F-A10A-51644D7EE769}"/>
              </a:ext>
            </a:extLst>
          </p:cNvPr>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9A6F9214-17D3-4C6F-89AF-07FA4C5579D9}"/>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5" name="Footer Placeholder 4">
            <a:extLst>
              <a:ext uri="{FF2B5EF4-FFF2-40B4-BE49-F238E27FC236}">
                <a16:creationId xmlns:a16="http://schemas.microsoft.com/office/drawing/2014/main" id="{7DABF887-AE7C-4F89-A428-4772725D440F}"/>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AC5689C-28D3-4770-B2F6-34AE6AF5FFA9}"/>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4029310453"/>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7238D4C-CCE8-47F6-B958-84E82E03BAE4}"/>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F832EF95-C8FA-414E-BC12-4D795B1DB8DD}"/>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Edit Master text styles</a:t>
            </a:r>
          </a:p>
        </p:txBody>
      </p:sp>
      <p:sp>
        <p:nvSpPr>
          <p:cNvPr id="4" name="Date Placeholder 3">
            <a:extLst>
              <a:ext uri="{FF2B5EF4-FFF2-40B4-BE49-F238E27FC236}">
                <a16:creationId xmlns:a16="http://schemas.microsoft.com/office/drawing/2014/main" id="{12C30C70-FB33-421C-B239-6B10EF6E6138}"/>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5" name="Footer Placeholder 4">
            <a:extLst>
              <a:ext uri="{FF2B5EF4-FFF2-40B4-BE49-F238E27FC236}">
                <a16:creationId xmlns:a16="http://schemas.microsoft.com/office/drawing/2014/main" id="{666788A7-EC74-447A-B52F-EAF4F3E21F95}"/>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1F9577B-A7DE-4810-A401-ED1BF1CC42E2}"/>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2827910859"/>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77007A2-A5EE-44E4-9F3B-0DA4B44E102D}"/>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F905B446-28C7-4CC1-918D-DC1763BA3219}"/>
              </a:ext>
            </a:extLst>
          </p:cNvPr>
          <p:cNvSpPr>
            <a:spLocks noGrp="1"/>
          </p:cNvSpPr>
          <p:nvPr>
            <p:ph sz="half" idx="1"/>
          </p:nvPr>
        </p:nvSpPr>
        <p:spPr>
          <a:xfrm>
            <a:off x="838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9C3AB1FD-BD2D-45DC-9AD3-79F3FD83C179}"/>
              </a:ext>
            </a:extLst>
          </p:cNvPr>
          <p:cNvSpPr>
            <a:spLocks noGrp="1"/>
          </p:cNvSpPr>
          <p:nvPr>
            <p:ph sz="half" idx="2"/>
          </p:nvPr>
        </p:nvSpPr>
        <p:spPr>
          <a:xfrm>
            <a:off x="6172200" y="1825625"/>
            <a:ext cx="5181600" cy="435133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C5A89144-0BE6-4158-811C-FB8E32D3FC39}"/>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6" name="Footer Placeholder 5">
            <a:extLst>
              <a:ext uri="{FF2B5EF4-FFF2-40B4-BE49-F238E27FC236}">
                <a16:creationId xmlns:a16="http://schemas.microsoft.com/office/drawing/2014/main" id="{CC855349-5A82-404D-8CC7-BA297AF3B2EA}"/>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C893A5B0-0825-4F4F-A7A7-990709AD40A5}"/>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371306477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178819D-A201-4E21-8EF6-8ED0D2BEB724}"/>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F5D1718E-B0E5-4AE0-9FF9-2F8E4D7B081B}"/>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a:extLst>
              <a:ext uri="{FF2B5EF4-FFF2-40B4-BE49-F238E27FC236}">
                <a16:creationId xmlns:a16="http://schemas.microsoft.com/office/drawing/2014/main" id="{CBB52BB6-4C36-4366-A138-53849EEC813A}"/>
              </a:ext>
            </a:extLst>
          </p:cNvPr>
          <p:cNvSpPr>
            <a:spLocks noGrp="1"/>
          </p:cNvSpPr>
          <p:nvPr>
            <p:ph sz="half" idx="2"/>
          </p:nvPr>
        </p:nvSpPr>
        <p:spPr>
          <a:xfrm>
            <a:off x="839788" y="2505075"/>
            <a:ext cx="5157787"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E030A6F0-61B8-4159-99EF-F0E2F2C9BCDB}"/>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a:extLst>
              <a:ext uri="{FF2B5EF4-FFF2-40B4-BE49-F238E27FC236}">
                <a16:creationId xmlns:a16="http://schemas.microsoft.com/office/drawing/2014/main" id="{A3EB3DF7-E741-4E0A-BED5-148AD69C5B38}"/>
              </a:ext>
            </a:extLst>
          </p:cNvPr>
          <p:cNvSpPr>
            <a:spLocks noGrp="1"/>
          </p:cNvSpPr>
          <p:nvPr>
            <p:ph sz="quarter" idx="4"/>
          </p:nvPr>
        </p:nvSpPr>
        <p:spPr>
          <a:xfrm>
            <a:off x="6172200" y="2505075"/>
            <a:ext cx="5183188" cy="3684588"/>
          </a:xfrm>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38F58BF9-B7F9-4D73-9466-DE487854BECE}"/>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8" name="Footer Placeholder 7">
            <a:extLst>
              <a:ext uri="{FF2B5EF4-FFF2-40B4-BE49-F238E27FC236}">
                <a16:creationId xmlns:a16="http://schemas.microsoft.com/office/drawing/2014/main" id="{3414962E-4C6F-46AE-AC2B-2B2676239334}"/>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E2F1E5EA-9D73-4038-A343-B943797441D5}"/>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2772419006"/>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89DEA1-CD0C-41AE-ADD7-519E267A382D}"/>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22EC2D8C-B6D8-4DF7-BA98-69A5216AE249}"/>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4" name="Footer Placeholder 3">
            <a:extLst>
              <a:ext uri="{FF2B5EF4-FFF2-40B4-BE49-F238E27FC236}">
                <a16:creationId xmlns:a16="http://schemas.microsoft.com/office/drawing/2014/main" id="{AA803D20-5C27-4C4F-99C2-03219B65D58B}"/>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10CDA413-892D-41D5-AF91-39DD9C496026}"/>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39324589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292B5760-96B6-4795-B791-BEAB53FBF6E4}"/>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3" name="Footer Placeholder 2">
            <a:extLst>
              <a:ext uri="{FF2B5EF4-FFF2-40B4-BE49-F238E27FC236}">
                <a16:creationId xmlns:a16="http://schemas.microsoft.com/office/drawing/2014/main" id="{CA060E9C-B758-4873-BB29-7CCCFD7C23AA}"/>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AB62BC82-D1F0-44D0-B749-B76120F9796A}"/>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634660560"/>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536E945-0C57-4E41-B176-2070E9A87F60}"/>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3E3114A0-7F97-4BC5-97E6-BB2642E0154F}"/>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34D1F7D3-88F9-45BE-BCA8-770BCD46425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1A85FC55-FFEA-4AFB-9C15-152D40D28D90}"/>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6" name="Footer Placeholder 5">
            <a:extLst>
              <a:ext uri="{FF2B5EF4-FFF2-40B4-BE49-F238E27FC236}">
                <a16:creationId xmlns:a16="http://schemas.microsoft.com/office/drawing/2014/main" id="{5C99A878-3645-47AC-8C2C-937B0D6CFCF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DB9FA882-8E80-4E96-917E-CE1108D038F3}"/>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2417393498"/>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3DCAB97-1979-4E5C-A500-D39A1514B9B3}"/>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1743AFF3-94D8-4A8C-849D-98ED6DA91D4F}"/>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46205C48-AB73-4AF0-BD5D-C8059F63A8E4}"/>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Edit Master text styles</a:t>
            </a:r>
          </a:p>
        </p:txBody>
      </p:sp>
      <p:sp>
        <p:nvSpPr>
          <p:cNvPr id="5" name="Date Placeholder 4">
            <a:extLst>
              <a:ext uri="{FF2B5EF4-FFF2-40B4-BE49-F238E27FC236}">
                <a16:creationId xmlns:a16="http://schemas.microsoft.com/office/drawing/2014/main" id="{4A4F0734-E0BE-406E-8920-DE2D2C439287}"/>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6" name="Footer Placeholder 5">
            <a:extLst>
              <a:ext uri="{FF2B5EF4-FFF2-40B4-BE49-F238E27FC236}">
                <a16:creationId xmlns:a16="http://schemas.microsoft.com/office/drawing/2014/main" id="{04A3AF79-0A1A-4C61-BDDD-E002B23C9EE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1C596C5-857F-4B01-AD20-0185492BBCBC}"/>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3517494551"/>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2914E18-299E-4496-B854-50BA37DDA76D}"/>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569A301F-461E-4594-9AF5-087A69B431CF}"/>
              </a:ext>
            </a:extLst>
          </p:cNvPr>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8A04DF75-C886-42E7-AC5E-6C1D0423E579}"/>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5" name="Footer Placeholder 4">
            <a:extLst>
              <a:ext uri="{FF2B5EF4-FFF2-40B4-BE49-F238E27FC236}">
                <a16:creationId xmlns:a16="http://schemas.microsoft.com/office/drawing/2014/main" id="{DD8054F1-D77A-4A2C-8186-E5DF6F07A5B2}"/>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0A0F68D-E0E6-478D-9733-9D7B3F5A2E98}"/>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1850329338"/>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A7B77C30-3E7E-41AA-81F6-FABC2EF0DD01}"/>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8102F5D0-0518-490F-B5E0-5D49C6E30E71}"/>
              </a:ext>
            </a:extLst>
          </p:cNvPr>
          <p:cNvSpPr>
            <a:spLocks noGrp="1"/>
          </p:cNvSpPr>
          <p:nvPr>
            <p:ph type="body" orient="vert" idx="1"/>
          </p:nvPr>
        </p:nvSpPr>
        <p:spPr>
          <a:xfrm>
            <a:off x="838200" y="365125"/>
            <a:ext cx="7734300" cy="5811838"/>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B8EF2870-2976-4EB3-BC36-D76B82A1E9ED}"/>
              </a:ext>
            </a:extLst>
          </p:cNvPr>
          <p:cNvSpPr>
            <a:spLocks noGrp="1"/>
          </p:cNvSpPr>
          <p:nvPr>
            <p:ph type="dt" sz="half" idx="10"/>
          </p:nvPr>
        </p:nvSpPr>
        <p:spPr/>
        <p:txBody>
          <a:bodyPr/>
          <a:lstStyle/>
          <a:p>
            <a:fld id="{CC40C743-E5E9-47D9-8C6C-7FADC612B6CA}" type="datetimeFigureOut">
              <a:rPr lang="en-US" smtClean="0"/>
              <a:t>11/30/21</a:t>
            </a:fld>
            <a:endParaRPr lang="en-US"/>
          </a:p>
        </p:txBody>
      </p:sp>
      <p:sp>
        <p:nvSpPr>
          <p:cNvPr id="5" name="Footer Placeholder 4">
            <a:extLst>
              <a:ext uri="{FF2B5EF4-FFF2-40B4-BE49-F238E27FC236}">
                <a16:creationId xmlns:a16="http://schemas.microsoft.com/office/drawing/2014/main" id="{E2ED79EF-0427-4C79-8C65-5BEFA483C0A1}"/>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0EB91A0-5CB8-4A1D-A6D8-4504A1D12425}"/>
              </a:ext>
            </a:extLst>
          </p:cNvPr>
          <p:cNvSpPr>
            <a:spLocks noGrp="1"/>
          </p:cNvSpPr>
          <p:nvPr>
            <p:ph type="sldNum" sz="quarter" idx="12"/>
          </p:nvPr>
        </p:nvSpPr>
        <p:spPr/>
        <p:txBody>
          <a:bodyPr/>
          <a:lstStyle/>
          <a:p>
            <a:fld id="{A4B761C0-F68B-42B9-AB40-D70DCED5C0DF}" type="slidenum">
              <a:rPr lang="en-US" smtClean="0"/>
              <a:t>‹#›</a:t>
            </a:fld>
            <a:endParaRPr lang="en-US"/>
          </a:p>
        </p:txBody>
      </p:sp>
    </p:spTree>
    <p:extLst>
      <p:ext uri="{BB962C8B-B14F-4D97-AF65-F5344CB8AC3E}">
        <p14:creationId xmlns:p14="http://schemas.microsoft.com/office/powerpoint/2010/main" val="703979506"/>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F71F23C7-06C9-4EF0-8E70-1A98BE81D47D}"/>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DD2A5A9C-F1F5-414C-B43A-782E16AA6878}"/>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6C7893A2-C57A-4BAC-8252-341972ECA45F}"/>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C40C743-E5E9-47D9-8C6C-7FADC612B6CA}" type="datetimeFigureOut">
              <a:rPr lang="en-US" smtClean="0"/>
              <a:t>11/30/21</a:t>
            </a:fld>
            <a:endParaRPr lang="en-US"/>
          </a:p>
        </p:txBody>
      </p:sp>
      <p:sp>
        <p:nvSpPr>
          <p:cNvPr id="5" name="Footer Placeholder 4">
            <a:extLst>
              <a:ext uri="{FF2B5EF4-FFF2-40B4-BE49-F238E27FC236}">
                <a16:creationId xmlns:a16="http://schemas.microsoft.com/office/drawing/2014/main" id="{A144A54E-8ABE-47FD-A19B-554FE1E90A81}"/>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24D264DA-F053-42F1-82ED-78DACDC9C1BC}"/>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4B761C0-F68B-42B9-AB40-D70DCED5C0DF}" type="slidenum">
              <a:rPr lang="en-US" smtClean="0"/>
              <a:t>‹#›</a:t>
            </a:fld>
            <a:endParaRPr lang="en-US"/>
          </a:p>
        </p:txBody>
      </p:sp>
    </p:spTree>
    <p:extLst>
      <p:ext uri="{BB962C8B-B14F-4D97-AF65-F5344CB8AC3E}">
        <p14:creationId xmlns:p14="http://schemas.microsoft.com/office/powerpoint/2010/main" val="3341462645"/>
      </p:ext>
    </p:extLst>
  </p:cSld>
  <p:clrMap bg1="lt1" tx1="dk1" bg2="lt2" tx2="dk2" accent1="accent1" accent2="accent2" accent3="accent3" accent4="accent4" accent5="accent5" accent6="accent6" hlink="hlink" folHlink="folHlink"/>
  <p:sldLayoutIdLst>
    <p:sldLayoutId id="2147483773" r:id="rId1"/>
    <p:sldLayoutId id="2147483774" r:id="rId2"/>
    <p:sldLayoutId id="2147483775" r:id="rId3"/>
    <p:sldLayoutId id="2147483776" r:id="rId4"/>
    <p:sldLayoutId id="2147483777" r:id="rId5"/>
    <p:sldLayoutId id="2147483778" r:id="rId6"/>
    <p:sldLayoutId id="2147483779" r:id="rId7"/>
    <p:sldLayoutId id="2147483780" r:id="rId8"/>
    <p:sldLayoutId id="2147483781" r:id="rId9"/>
    <p:sldLayoutId id="2147483782" r:id="rId10"/>
    <p:sldLayoutId id="2147483783" r:id="rId11"/>
  </p:sldLayoutIdLst>
  <mc:AlternateContent xmlns:mc="http://schemas.openxmlformats.org/markup-compatibility/2006" xmlns:p14="http://schemas.microsoft.com/office/powerpoint/2010/main">
    <mc:Choice Requires="p14">
      <p:transition p14:dur="0" advClick="0"/>
    </mc:Choice>
    <mc:Fallback xmlns="">
      <p:transition advClick="0"/>
    </mc:Fallback>
  </mc:AlternateConten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extLst>
    <p:ext uri="{27BBF7A9-308A-43DC-89C8-2F10F3537804}">
      <p15:sldGuideLst xmlns:p15="http://schemas.microsoft.com/office/powerpoint/2012/main"/>
    </p:ext>
  </p:extLst>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png"/><Relationship Id="rId1" Type="http://schemas.openxmlformats.org/officeDocument/2006/relationships/slideLayout" Target="../slideLayouts/slideLayout7.xml"/><Relationship Id="rId5" Type="http://schemas.openxmlformats.org/officeDocument/2006/relationships/image" Target="../media/image4.jpeg"/><Relationship Id="rId4" Type="http://schemas.openxmlformats.org/officeDocument/2006/relationships/image" Target="../media/image3.jpe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2.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3.xml"/><Relationship Id="rId1" Type="http://schemas.openxmlformats.org/officeDocument/2006/relationships/slideLayout" Target="../slideLayouts/slideLayout7.xml"/><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xml"/><Relationship Id="rId1" Type="http://schemas.openxmlformats.org/officeDocument/2006/relationships/slideLayout" Target="../slideLayouts/slideLayout7.xml"/><Relationship Id="rId4" Type="http://schemas.openxmlformats.org/officeDocument/2006/relationships/image" Target="../media/image9.jpeg"/></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1.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6.xml"/><Relationship Id="rId1" Type="http://schemas.openxmlformats.org/officeDocument/2006/relationships/slideLayout" Target="../slideLayouts/slideLayout7.xml"/><Relationship Id="rId4" Type="http://schemas.openxmlformats.org/officeDocument/2006/relationships/comments" Target="../comments/comment1.xml"/></Relationships>
</file>

<file path=ppt/slides/_rels/slide18.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17.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8.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21.xml"/><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23.png"/><Relationship Id="rId2" Type="http://schemas.openxmlformats.org/officeDocument/2006/relationships/notesSlide" Target="../notesSlides/notesSlide23.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8" name="Rectangle 7">
            <a:extLst>
              <a:ext uri="{FF2B5EF4-FFF2-40B4-BE49-F238E27FC236}">
                <a16:creationId xmlns:a16="http://schemas.microsoft.com/office/drawing/2014/main" id="{ADD4438A-0AEA-4E09-8DAD-73806266BCDF}"/>
              </a:ext>
            </a:extLst>
          </p:cNvPr>
          <p:cNvSpPr/>
          <p:nvPr/>
        </p:nvSpPr>
        <p:spPr>
          <a:xfrm>
            <a:off x="659922" y="3553905"/>
            <a:ext cx="10869105" cy="2098118"/>
          </a:xfrm>
          <a:prstGeom prst="rect">
            <a:avLst/>
          </a:prstGeom>
        </p:spPr>
        <p:txBody>
          <a:bodyPr vert="horz" lIns="91440" tIns="45720" rIns="91440" bIns="45720" rtlCol="0" anchor="ctr">
            <a:noAutofit/>
          </a:bodyPr>
          <a:lstStyle/>
          <a:p>
            <a:pPr algn="r">
              <a:lnSpc>
                <a:spcPct val="90000"/>
              </a:lnSpc>
              <a:spcAft>
                <a:spcPts val="600"/>
              </a:spcAft>
            </a:pPr>
            <a:r>
              <a:rPr lang="en-US" sz="2000" dirty="0">
                <a:latin typeface="Trebuchet MS" panose="020B0603020202020204" pitchFamily="34" charset="0"/>
              </a:rPr>
              <a:t>May 6 – 7, 2021</a:t>
            </a:r>
          </a:p>
          <a:p>
            <a:pPr algn="r">
              <a:lnSpc>
                <a:spcPct val="90000"/>
              </a:lnSpc>
              <a:spcAft>
                <a:spcPts val="600"/>
              </a:spcAft>
            </a:pPr>
            <a:r>
              <a:rPr lang="en-US" sz="2000" dirty="0">
                <a:latin typeface="Trebuchet MS" panose="020B0603020202020204" pitchFamily="34" charset="0"/>
              </a:rPr>
              <a:t>Sié </a:t>
            </a:r>
            <a:r>
              <a:rPr lang="en-US" sz="2000" dirty="0" err="1">
                <a:latin typeface="Trebuchet MS" panose="020B0603020202020204" pitchFamily="34" charset="0"/>
              </a:rPr>
              <a:t>Chéou</a:t>
            </a:r>
            <a:r>
              <a:rPr lang="en-US" sz="2000" dirty="0">
                <a:latin typeface="Trebuchet MS" panose="020B0603020202020204" pitchFamily="34" charset="0"/>
              </a:rPr>
              <a:t>-Kang Center for International Security &amp; Diplomacy</a:t>
            </a:r>
          </a:p>
          <a:p>
            <a:pPr algn="r">
              <a:lnSpc>
                <a:spcPct val="90000"/>
              </a:lnSpc>
              <a:spcAft>
                <a:spcPts val="600"/>
              </a:spcAft>
            </a:pPr>
            <a:r>
              <a:rPr lang="en-US" sz="2000" dirty="0">
                <a:latin typeface="Trebuchet MS" panose="020B0603020202020204" pitchFamily="34" charset="0"/>
              </a:rPr>
              <a:t>Josef Korbel School of International Studies</a:t>
            </a:r>
          </a:p>
          <a:p>
            <a:pPr algn="r">
              <a:lnSpc>
                <a:spcPct val="90000"/>
              </a:lnSpc>
              <a:spcAft>
                <a:spcPts val="600"/>
              </a:spcAft>
            </a:pPr>
            <a:r>
              <a:rPr lang="en-US" sz="2000" dirty="0">
                <a:latin typeface="Trebuchet MS" panose="020B0603020202020204" pitchFamily="34" charset="0"/>
              </a:rPr>
              <a:t>University of Denver</a:t>
            </a:r>
          </a:p>
          <a:p>
            <a:pPr algn="r">
              <a:lnSpc>
                <a:spcPct val="90000"/>
              </a:lnSpc>
              <a:spcAft>
                <a:spcPts val="600"/>
              </a:spcAft>
            </a:pPr>
            <a:r>
              <a:rPr lang="en-US" sz="2000" dirty="0">
                <a:latin typeface="Trebuchet MS" panose="020B0603020202020204" pitchFamily="34" charset="0"/>
              </a:rPr>
              <a:t> </a:t>
            </a:r>
          </a:p>
          <a:p>
            <a:pPr algn="r">
              <a:lnSpc>
                <a:spcPct val="90000"/>
              </a:lnSpc>
              <a:spcAft>
                <a:spcPts val="600"/>
              </a:spcAft>
            </a:pPr>
            <a:r>
              <a:rPr lang="en-US" sz="2000" dirty="0">
                <a:latin typeface="Trebuchet MS" panose="020B0603020202020204" pitchFamily="34" charset="0"/>
              </a:rPr>
              <a:t>Sponsored by Carnegie Corporation of New York</a:t>
            </a:r>
          </a:p>
        </p:txBody>
      </p:sp>
      <p:pic>
        <p:nvPicPr>
          <p:cNvPr id="5" name="Picture 4">
            <a:extLst>
              <a:ext uri="{FF2B5EF4-FFF2-40B4-BE49-F238E27FC236}">
                <a16:creationId xmlns:a16="http://schemas.microsoft.com/office/drawing/2014/main" id="{DD4B3165-CE1D-41B8-AE45-638BB413E68C}"/>
              </a:ext>
            </a:extLst>
          </p:cNvPr>
          <p:cNvPicPr>
            <a:picLocks noChangeAspect="1"/>
          </p:cNvPicPr>
          <p:nvPr/>
        </p:nvPicPr>
        <p:blipFill rotWithShape="1">
          <a:blip r:embed="rId2"/>
          <a:srcRect l="1168" t="5816" r="1481" b="6149"/>
          <a:stretch/>
        </p:blipFill>
        <p:spPr>
          <a:xfrm>
            <a:off x="659922" y="1342468"/>
            <a:ext cx="10869105" cy="1744613"/>
          </a:xfrm>
          <a:prstGeom prst="rect">
            <a:avLst/>
          </a:prstGeom>
        </p:spPr>
      </p:pic>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pic>
        <p:nvPicPr>
          <p:cNvPr id="61" name="Picture 60">
            <a:extLst>
              <a:ext uri="{FF2B5EF4-FFF2-40B4-BE49-F238E27FC236}">
                <a16:creationId xmlns:a16="http://schemas.microsoft.com/office/drawing/2014/main" id="{07AD38D6-E6E3-439B-949A-CEABD9EC6487}"/>
              </a:ext>
            </a:extLst>
          </p:cNvPr>
          <p:cNvPicPr/>
          <p:nvPr/>
        </p:nvPicPr>
        <p:blipFill>
          <a:blip r:embed="rId3" cstate="screen">
            <a:extLst>
              <a:ext uri="{28A0092B-C50C-407E-A947-70E740481C1C}">
                <a14:useLocalDpi xmlns:a14="http://schemas.microsoft.com/office/drawing/2010/main"/>
              </a:ext>
            </a:extLst>
          </a:blip>
          <a:stretch>
            <a:fillRect/>
          </a:stretch>
        </p:blipFill>
        <p:spPr>
          <a:xfrm>
            <a:off x="553273" y="5652023"/>
            <a:ext cx="1600200" cy="752475"/>
          </a:xfrm>
          <a:prstGeom prst="rect">
            <a:avLst/>
          </a:prstGeom>
        </p:spPr>
      </p:pic>
      <p:pic>
        <p:nvPicPr>
          <p:cNvPr id="62" name="Picture 61">
            <a:extLst>
              <a:ext uri="{FF2B5EF4-FFF2-40B4-BE49-F238E27FC236}">
                <a16:creationId xmlns:a16="http://schemas.microsoft.com/office/drawing/2014/main" id="{DE9654A8-2020-41D5-9813-6F23586E8790}"/>
              </a:ext>
            </a:extLst>
          </p:cNvPr>
          <p:cNvPicPr/>
          <p:nvPr/>
        </p:nvPicPr>
        <p:blipFill>
          <a:blip r:embed="rId4" cstate="screen">
            <a:extLst>
              <a:ext uri="{28A0092B-C50C-407E-A947-70E740481C1C}">
                <a14:useLocalDpi xmlns:a14="http://schemas.microsoft.com/office/drawing/2010/main"/>
              </a:ext>
            </a:extLst>
          </a:blip>
          <a:stretch>
            <a:fillRect/>
          </a:stretch>
        </p:blipFill>
        <p:spPr>
          <a:xfrm>
            <a:off x="2420090" y="5707483"/>
            <a:ext cx="1601470" cy="665480"/>
          </a:xfrm>
          <a:prstGeom prst="rect">
            <a:avLst/>
          </a:prstGeom>
        </p:spPr>
      </p:pic>
      <p:pic>
        <p:nvPicPr>
          <p:cNvPr id="63" name="Picture 62">
            <a:extLst>
              <a:ext uri="{FF2B5EF4-FFF2-40B4-BE49-F238E27FC236}">
                <a16:creationId xmlns:a16="http://schemas.microsoft.com/office/drawing/2014/main" id="{E7DEAFEB-2064-4FDE-88D1-D95E3C94A46E}"/>
              </a:ext>
            </a:extLst>
          </p:cNvPr>
          <p:cNvPicPr/>
          <p:nvPr/>
        </p:nvPicPr>
        <p:blipFill>
          <a:blip r:embed="rId5" cstate="screen">
            <a:extLst>
              <a:ext uri="{28A0092B-C50C-407E-A947-70E740481C1C}">
                <a14:useLocalDpi xmlns:a14="http://schemas.microsoft.com/office/drawing/2010/main"/>
              </a:ext>
            </a:extLst>
          </a:blip>
          <a:stretch>
            <a:fillRect/>
          </a:stretch>
        </p:blipFill>
        <p:spPr>
          <a:xfrm>
            <a:off x="4498232" y="5707483"/>
            <a:ext cx="1428750" cy="768350"/>
          </a:xfrm>
          <a:prstGeom prst="rect">
            <a:avLst/>
          </a:prstGeom>
        </p:spPr>
      </p:pic>
    </p:spTree>
    <p:extLst>
      <p:ext uri="{BB962C8B-B14F-4D97-AF65-F5344CB8AC3E}">
        <p14:creationId xmlns:p14="http://schemas.microsoft.com/office/powerpoint/2010/main" val="2799839126"/>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174434" y="2419101"/>
            <a:ext cx="12192000" cy="1538883"/>
          </a:xfrm>
          <a:prstGeom prst="rect">
            <a:avLst/>
          </a:prstGeom>
        </p:spPr>
        <p:txBody>
          <a:bodyPr wrap="square" lIns="91440" tIns="45720" rIns="91440" bIns="45720" anchor="t">
            <a:spAutoFit/>
          </a:bodyPr>
          <a:lstStyle/>
          <a:p>
            <a:pPr algn="ctr"/>
            <a:r>
              <a:rPr lang="en-US" sz="4000" b="1" dirty="0">
                <a:latin typeface="Trebuchet MS" panose="020B0703020202090204" pitchFamily="34" charset="0"/>
              </a:rPr>
              <a:t>Perceptions of Engagement </a:t>
            </a:r>
          </a:p>
          <a:p>
            <a:pPr algn="ctr"/>
            <a:endParaRPr lang="en-US" sz="2700" b="1" dirty="0">
              <a:solidFill>
                <a:srgbClr val="000000"/>
              </a:solidFill>
              <a:latin typeface="Trebuchet MS" panose="020B0603020202020204" pitchFamily="34" charset="0"/>
            </a:endParaRPr>
          </a:p>
          <a:p>
            <a:pPr algn="ctr"/>
            <a:r>
              <a:rPr lang="en-US" sz="2700" b="1" dirty="0">
                <a:solidFill>
                  <a:srgbClr val="000000"/>
                </a:solidFill>
                <a:latin typeface="Trebuchet MS"/>
              </a:rPr>
              <a:t>Julia Macdonald and Ryan Powers</a:t>
            </a:r>
            <a:endParaRPr lang="en-US" sz="2700" dirty="0">
              <a:latin typeface="Trebuchet MS"/>
            </a:endParaRPr>
          </a:p>
        </p:txBody>
      </p:sp>
    </p:spTree>
    <p:extLst>
      <p:ext uri="{BB962C8B-B14F-4D97-AF65-F5344CB8AC3E}">
        <p14:creationId xmlns:p14="http://schemas.microsoft.com/office/powerpoint/2010/main" val="338878543"/>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4" name="TextBox 3">
            <a:extLst>
              <a:ext uri="{FF2B5EF4-FFF2-40B4-BE49-F238E27FC236}">
                <a16:creationId xmlns:a16="http://schemas.microsoft.com/office/drawing/2014/main" id="{F1CE9B6B-934C-A747-AD79-3B83233D2307}"/>
              </a:ext>
            </a:extLst>
          </p:cNvPr>
          <p:cNvSpPr txBox="1"/>
          <p:nvPr/>
        </p:nvSpPr>
        <p:spPr>
          <a:xfrm>
            <a:off x="0" y="1527696"/>
            <a:ext cx="12188951" cy="769441"/>
          </a:xfrm>
          <a:prstGeom prst="rect">
            <a:avLst/>
          </a:prstGeom>
          <a:noFill/>
        </p:spPr>
        <p:txBody>
          <a:bodyPr wrap="square" rtlCol="0">
            <a:spAutoFit/>
          </a:bodyPr>
          <a:lstStyle/>
          <a:p>
            <a:pPr algn="ctr"/>
            <a:r>
              <a:rPr lang="en-US" sz="4400" b="1" dirty="0">
                <a:latin typeface="Trebuchet MS" panose="020B0703020202090204" pitchFamily="34" charset="0"/>
              </a:rPr>
              <a:t>“Should we get engaged?”</a:t>
            </a:r>
          </a:p>
        </p:txBody>
      </p:sp>
      <p:pic>
        <p:nvPicPr>
          <p:cNvPr id="2" name="Picture 2" descr="A picture containing sky, sunset, handwear, orange&#10;&#10;Description automatically generated">
            <a:extLst>
              <a:ext uri="{FF2B5EF4-FFF2-40B4-BE49-F238E27FC236}">
                <a16:creationId xmlns:a16="http://schemas.microsoft.com/office/drawing/2014/main" id="{0748439C-30E7-4994-BEFA-013BDD39B634}"/>
              </a:ext>
            </a:extLst>
          </p:cNvPr>
          <p:cNvPicPr>
            <a:picLocks noChangeAspect="1"/>
          </p:cNvPicPr>
          <p:nvPr/>
        </p:nvPicPr>
        <p:blipFill>
          <a:blip r:embed="rId3"/>
          <a:stretch>
            <a:fillRect/>
          </a:stretch>
        </p:blipFill>
        <p:spPr>
          <a:xfrm>
            <a:off x="4027475" y="2566471"/>
            <a:ext cx="3962620" cy="2413612"/>
          </a:xfrm>
          <a:prstGeom prst="rect">
            <a:avLst/>
          </a:prstGeom>
        </p:spPr>
      </p:pic>
    </p:spTree>
    <p:extLst>
      <p:ext uri="{BB962C8B-B14F-4D97-AF65-F5344CB8AC3E}">
        <p14:creationId xmlns:p14="http://schemas.microsoft.com/office/powerpoint/2010/main" val="702727573"/>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4" name="TextBox 3">
            <a:extLst>
              <a:ext uri="{FF2B5EF4-FFF2-40B4-BE49-F238E27FC236}">
                <a16:creationId xmlns:a16="http://schemas.microsoft.com/office/drawing/2014/main" id="{F1CE9B6B-934C-A747-AD79-3B83233D2307}"/>
              </a:ext>
            </a:extLst>
          </p:cNvPr>
          <p:cNvSpPr txBox="1"/>
          <p:nvPr/>
        </p:nvSpPr>
        <p:spPr>
          <a:xfrm>
            <a:off x="0" y="228600"/>
            <a:ext cx="12188951" cy="723275"/>
          </a:xfrm>
          <a:prstGeom prst="rect">
            <a:avLst/>
          </a:prstGeom>
          <a:noFill/>
        </p:spPr>
        <p:txBody>
          <a:bodyPr wrap="square" lIns="228600" tIns="182880" rtlCol="0">
            <a:spAutoFit/>
          </a:bodyPr>
          <a:lstStyle/>
          <a:p>
            <a:r>
              <a:rPr lang="en-US" sz="3200" b="1" dirty="0">
                <a:latin typeface="Trebuchet MS" panose="020B0703020202090204" pitchFamily="34" charset="0"/>
              </a:rPr>
              <a:t>A fraught question</a:t>
            </a:r>
          </a:p>
        </p:txBody>
      </p:sp>
      <p:sp>
        <p:nvSpPr>
          <p:cNvPr id="2" name="TextBox 1">
            <a:extLst>
              <a:ext uri="{FF2B5EF4-FFF2-40B4-BE49-F238E27FC236}">
                <a16:creationId xmlns:a16="http://schemas.microsoft.com/office/drawing/2014/main" id="{E1267BF2-E404-204D-9463-A1514F829EBC}"/>
              </a:ext>
            </a:extLst>
          </p:cNvPr>
          <p:cNvSpPr txBox="1"/>
          <p:nvPr/>
        </p:nvSpPr>
        <p:spPr>
          <a:xfrm>
            <a:off x="339365" y="1268088"/>
            <a:ext cx="184731" cy="1477328"/>
          </a:xfrm>
          <a:prstGeom prst="rect">
            <a:avLst/>
          </a:prstGeom>
          <a:noFill/>
        </p:spPr>
        <p:txBody>
          <a:bodyPr wrap="none" lIns="91440" tIns="45720" rIns="91440" bIns="45720" rtlCol="0" anchor="t">
            <a:spAutoFit/>
          </a:bodyPr>
          <a:lstStyle/>
          <a:p>
            <a:endParaRPr lang="en-US" dirty="0">
              <a:cs typeface="Calibri"/>
            </a:endParaRPr>
          </a:p>
          <a:p>
            <a:endParaRPr lang="en-US" dirty="0"/>
          </a:p>
          <a:p>
            <a:endParaRPr lang="en-US" dirty="0"/>
          </a:p>
          <a:p>
            <a:endParaRPr lang="en-US" dirty="0"/>
          </a:p>
          <a:p>
            <a:endParaRPr lang="en-US">
              <a:cs typeface="Calibri"/>
            </a:endParaRPr>
          </a:p>
        </p:txBody>
      </p:sp>
      <p:pic>
        <p:nvPicPr>
          <p:cNvPr id="3" name="Picture 4" descr="A picture containing text, book, shelf, person&#10;&#10;Description automatically generated">
            <a:extLst>
              <a:ext uri="{FF2B5EF4-FFF2-40B4-BE49-F238E27FC236}">
                <a16:creationId xmlns:a16="http://schemas.microsoft.com/office/drawing/2014/main" id="{40A34AC2-76B4-4A1A-9FF2-BD452E2D45E4}"/>
              </a:ext>
            </a:extLst>
          </p:cNvPr>
          <p:cNvPicPr>
            <a:picLocks noChangeAspect="1"/>
          </p:cNvPicPr>
          <p:nvPr/>
        </p:nvPicPr>
        <p:blipFill>
          <a:blip r:embed="rId3"/>
          <a:stretch>
            <a:fillRect/>
          </a:stretch>
        </p:blipFill>
        <p:spPr>
          <a:xfrm>
            <a:off x="348341" y="1571171"/>
            <a:ext cx="5747657" cy="3839028"/>
          </a:xfrm>
          <a:prstGeom prst="rect">
            <a:avLst/>
          </a:prstGeom>
        </p:spPr>
      </p:pic>
      <p:pic>
        <p:nvPicPr>
          <p:cNvPr id="5" name="Picture 6" descr="A picture containing text&#10;&#10;Description automatically generated">
            <a:extLst>
              <a:ext uri="{FF2B5EF4-FFF2-40B4-BE49-F238E27FC236}">
                <a16:creationId xmlns:a16="http://schemas.microsoft.com/office/drawing/2014/main" id="{077F3930-E561-4245-9A54-0876E8D4CD94}"/>
              </a:ext>
            </a:extLst>
          </p:cNvPr>
          <p:cNvPicPr>
            <a:picLocks noChangeAspect="1"/>
          </p:cNvPicPr>
          <p:nvPr/>
        </p:nvPicPr>
        <p:blipFill>
          <a:blip r:embed="rId4"/>
          <a:stretch>
            <a:fillRect/>
          </a:stretch>
        </p:blipFill>
        <p:spPr>
          <a:xfrm>
            <a:off x="6255657" y="1554760"/>
            <a:ext cx="5479143" cy="3837308"/>
          </a:xfrm>
          <a:prstGeom prst="rect">
            <a:avLst/>
          </a:prstGeom>
        </p:spPr>
      </p:pic>
      <p:sp>
        <p:nvSpPr>
          <p:cNvPr id="7" name="TextBox 6">
            <a:extLst>
              <a:ext uri="{FF2B5EF4-FFF2-40B4-BE49-F238E27FC236}">
                <a16:creationId xmlns:a16="http://schemas.microsoft.com/office/drawing/2014/main" id="{D3433026-E3D4-4E14-BD13-E1C6A1E75EBF}"/>
              </a:ext>
            </a:extLst>
          </p:cNvPr>
          <p:cNvSpPr txBox="1"/>
          <p:nvPr/>
        </p:nvSpPr>
        <p:spPr>
          <a:xfrm>
            <a:off x="341084" y="5667829"/>
            <a:ext cx="9051272" cy="5232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800" dirty="0">
                <a:latin typeface="Trebuchet MS" panose="020B0703020202090204" pitchFamily="34" charset="0"/>
                <a:cs typeface="Calibri"/>
              </a:rPr>
              <a:t>Walt says, “No… At least, not yet.”</a:t>
            </a:r>
          </a:p>
        </p:txBody>
      </p:sp>
    </p:spTree>
    <p:extLst>
      <p:ext uri="{BB962C8B-B14F-4D97-AF65-F5344CB8AC3E}">
        <p14:creationId xmlns:p14="http://schemas.microsoft.com/office/powerpoint/2010/main" val="872306439"/>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4" name="TextBox 3">
            <a:extLst>
              <a:ext uri="{FF2B5EF4-FFF2-40B4-BE49-F238E27FC236}">
                <a16:creationId xmlns:a16="http://schemas.microsoft.com/office/drawing/2014/main" id="{F1CE9B6B-934C-A747-AD79-3B83233D2307}"/>
              </a:ext>
            </a:extLst>
          </p:cNvPr>
          <p:cNvSpPr txBox="1"/>
          <p:nvPr/>
        </p:nvSpPr>
        <p:spPr>
          <a:xfrm>
            <a:off x="3048" y="222497"/>
            <a:ext cx="12188952" cy="723275"/>
          </a:xfrm>
          <a:prstGeom prst="rect">
            <a:avLst/>
          </a:prstGeom>
          <a:noFill/>
        </p:spPr>
        <p:txBody>
          <a:bodyPr wrap="square" lIns="228600" tIns="182880" rIns="228600" rtlCol="0">
            <a:spAutoFit/>
          </a:bodyPr>
          <a:lstStyle/>
          <a:p>
            <a:r>
              <a:rPr lang="en-US" sz="3200" b="1" dirty="0">
                <a:latin typeface="Trebuchet MS" panose="020B0703020202090204" pitchFamily="34" charset="0"/>
              </a:rPr>
              <a:t>A fraught question</a:t>
            </a:r>
          </a:p>
        </p:txBody>
      </p:sp>
      <p:sp>
        <p:nvSpPr>
          <p:cNvPr id="2" name="TextBox 1">
            <a:extLst>
              <a:ext uri="{FF2B5EF4-FFF2-40B4-BE49-F238E27FC236}">
                <a16:creationId xmlns:a16="http://schemas.microsoft.com/office/drawing/2014/main" id="{E1267BF2-E404-204D-9463-A1514F829EBC}"/>
              </a:ext>
            </a:extLst>
          </p:cNvPr>
          <p:cNvSpPr txBox="1"/>
          <p:nvPr/>
        </p:nvSpPr>
        <p:spPr>
          <a:xfrm>
            <a:off x="339365" y="1268088"/>
            <a:ext cx="184731" cy="1754326"/>
          </a:xfrm>
          <a:prstGeom prst="rect">
            <a:avLst/>
          </a:prstGeom>
          <a:noFill/>
        </p:spPr>
        <p:txBody>
          <a:bodyPr wrap="none" lIns="91440" tIns="45720" rIns="91440" bIns="45720" rtlCol="0" anchor="t">
            <a:spAutoFit/>
          </a:bodyPr>
          <a:lstStyle/>
          <a:p>
            <a:endParaRPr lang="en-US" dirty="0">
              <a:cs typeface="Calibri"/>
            </a:endParaRPr>
          </a:p>
          <a:p>
            <a:endParaRPr lang="en-US" dirty="0"/>
          </a:p>
          <a:p>
            <a:endParaRPr lang="en-US" dirty="0"/>
          </a:p>
          <a:p>
            <a:endParaRPr lang="en-US" dirty="0"/>
          </a:p>
          <a:p>
            <a:endParaRPr lang="en-US" dirty="0"/>
          </a:p>
          <a:p>
            <a:endParaRPr lang="en-US" dirty="0"/>
          </a:p>
        </p:txBody>
      </p:sp>
      <p:pic>
        <p:nvPicPr>
          <p:cNvPr id="7" name="Picture 7">
            <a:extLst>
              <a:ext uri="{FF2B5EF4-FFF2-40B4-BE49-F238E27FC236}">
                <a16:creationId xmlns:a16="http://schemas.microsoft.com/office/drawing/2014/main" id="{14A20DC0-9849-4540-AED3-AC492FACB6AC}"/>
              </a:ext>
            </a:extLst>
          </p:cNvPr>
          <p:cNvPicPr>
            <a:picLocks noChangeAspect="1"/>
          </p:cNvPicPr>
          <p:nvPr/>
        </p:nvPicPr>
        <p:blipFill>
          <a:blip r:embed="rId3"/>
          <a:stretch>
            <a:fillRect/>
          </a:stretch>
        </p:blipFill>
        <p:spPr>
          <a:xfrm>
            <a:off x="5682341" y="1361437"/>
            <a:ext cx="5826086" cy="4250912"/>
          </a:xfrm>
          <a:prstGeom prst="rect">
            <a:avLst/>
          </a:prstGeom>
        </p:spPr>
      </p:pic>
      <p:sp>
        <p:nvSpPr>
          <p:cNvPr id="8" name="TextBox 7">
            <a:extLst>
              <a:ext uri="{FF2B5EF4-FFF2-40B4-BE49-F238E27FC236}">
                <a16:creationId xmlns:a16="http://schemas.microsoft.com/office/drawing/2014/main" id="{34031984-FD68-4E3A-A5DF-D7B40884AB99}"/>
              </a:ext>
            </a:extLst>
          </p:cNvPr>
          <p:cNvSpPr txBox="1"/>
          <p:nvPr/>
        </p:nvSpPr>
        <p:spPr>
          <a:xfrm>
            <a:off x="413656" y="5900057"/>
            <a:ext cx="8603344" cy="52322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2800" dirty="0">
                <a:latin typeface="Trebuchet MS" panose="020B0703020202090204" pitchFamily="34" charset="0"/>
                <a:cs typeface="Calibri"/>
              </a:rPr>
              <a:t>Others say, “Yes! Society needs you now.”</a:t>
            </a:r>
          </a:p>
        </p:txBody>
      </p:sp>
      <p:pic>
        <p:nvPicPr>
          <p:cNvPr id="1026" name="Picture 2">
            <a:extLst>
              <a:ext uri="{FF2B5EF4-FFF2-40B4-BE49-F238E27FC236}">
                <a16:creationId xmlns:a16="http://schemas.microsoft.com/office/drawing/2014/main" id="{BFE82995-DAF9-6149-A035-25FB4F457DC8}"/>
              </a:ext>
            </a:extLst>
          </p:cNvPr>
          <p:cNvPicPr>
            <a:picLocks noChangeAspect="1" noChangeArrowheads="1"/>
          </p:cNvPicPr>
          <p:nvPr/>
        </p:nvPicPr>
        <p:blipFill rotWithShape="1">
          <a:blip r:embed="rId4">
            <a:extLst>
              <a:ext uri="{28A0092B-C50C-407E-A947-70E740481C1C}">
                <a14:useLocalDpi xmlns:a14="http://schemas.microsoft.com/office/drawing/2010/main" val="0"/>
              </a:ext>
            </a:extLst>
          </a:blip>
          <a:srcRect b="41155"/>
          <a:stretch/>
        </p:blipFill>
        <p:spPr bwMode="auto">
          <a:xfrm>
            <a:off x="667315" y="1746922"/>
            <a:ext cx="4180134" cy="369740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54276083"/>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4" name="TextBox 3">
            <a:extLst>
              <a:ext uri="{FF2B5EF4-FFF2-40B4-BE49-F238E27FC236}">
                <a16:creationId xmlns:a16="http://schemas.microsoft.com/office/drawing/2014/main" id="{F1CE9B6B-934C-A747-AD79-3B83233D2307}"/>
              </a:ext>
            </a:extLst>
          </p:cNvPr>
          <p:cNvSpPr txBox="1"/>
          <p:nvPr/>
        </p:nvSpPr>
        <p:spPr>
          <a:xfrm>
            <a:off x="-1" y="228600"/>
            <a:ext cx="12188951" cy="723275"/>
          </a:xfrm>
          <a:prstGeom prst="rect">
            <a:avLst/>
          </a:prstGeom>
          <a:noFill/>
        </p:spPr>
        <p:txBody>
          <a:bodyPr wrap="square" lIns="228600" tIns="182880" rIns="91440" bIns="45720" rtlCol="0" anchor="t">
            <a:spAutoFit/>
          </a:bodyPr>
          <a:lstStyle/>
          <a:p>
            <a:r>
              <a:rPr lang="en-US" sz="3200" b="1" dirty="0">
                <a:latin typeface="Trebuchet MS"/>
              </a:rPr>
              <a:t>Who has the evidence?</a:t>
            </a:r>
          </a:p>
        </p:txBody>
      </p:sp>
      <p:sp>
        <p:nvSpPr>
          <p:cNvPr id="2" name="TextBox 1">
            <a:extLst>
              <a:ext uri="{FF2B5EF4-FFF2-40B4-BE49-F238E27FC236}">
                <a16:creationId xmlns:a16="http://schemas.microsoft.com/office/drawing/2014/main" id="{E1267BF2-E404-204D-9463-A1514F829EBC}"/>
              </a:ext>
            </a:extLst>
          </p:cNvPr>
          <p:cNvSpPr txBox="1"/>
          <p:nvPr/>
        </p:nvSpPr>
        <p:spPr>
          <a:xfrm>
            <a:off x="339365" y="1268088"/>
            <a:ext cx="184731" cy="1754326"/>
          </a:xfrm>
          <a:prstGeom prst="rect">
            <a:avLst/>
          </a:prstGeom>
          <a:noFill/>
        </p:spPr>
        <p:txBody>
          <a:bodyPr wrap="none" lIns="91440" tIns="45720" rIns="91440" bIns="45720" rtlCol="0" anchor="t">
            <a:spAutoFit/>
          </a:bodyPr>
          <a:lstStyle/>
          <a:p>
            <a:endParaRPr lang="en-US" dirty="0">
              <a:cs typeface="Calibri"/>
            </a:endParaRPr>
          </a:p>
          <a:p>
            <a:endParaRPr lang="en-US" dirty="0"/>
          </a:p>
          <a:p>
            <a:endParaRPr lang="en-US" dirty="0"/>
          </a:p>
          <a:p>
            <a:endParaRPr lang="en-US" dirty="0"/>
          </a:p>
          <a:p>
            <a:endParaRPr lang="en-US" dirty="0"/>
          </a:p>
          <a:p>
            <a:endParaRPr lang="en-US" dirty="0"/>
          </a:p>
        </p:txBody>
      </p:sp>
      <p:sp>
        <p:nvSpPr>
          <p:cNvPr id="8" name="TextBox 7">
            <a:extLst>
              <a:ext uri="{FF2B5EF4-FFF2-40B4-BE49-F238E27FC236}">
                <a16:creationId xmlns:a16="http://schemas.microsoft.com/office/drawing/2014/main" id="{34031984-FD68-4E3A-A5DF-D7B40884AB99}"/>
              </a:ext>
            </a:extLst>
          </p:cNvPr>
          <p:cNvSpPr txBox="1"/>
          <p:nvPr/>
        </p:nvSpPr>
        <p:spPr>
          <a:xfrm>
            <a:off x="0" y="1433139"/>
            <a:ext cx="12052300" cy="483209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marL="914400" lvl="1" indent="-457200">
              <a:buFont typeface="Arial"/>
              <a:buChar char="•"/>
            </a:pPr>
            <a:r>
              <a:rPr lang="en-US" sz="2800" dirty="0">
                <a:latin typeface="Trebuchet MS" panose="020B0703020202090204" pitchFamily="34" charset="0"/>
                <a:ea typeface="+mn-lt"/>
                <a:cs typeface="+mn-lt"/>
              </a:rPr>
              <a:t>We lack basic descriptive data on who, when, and how scholars engage, and perceptions of such engagement</a:t>
            </a:r>
          </a:p>
          <a:p>
            <a:pPr marL="1371600" lvl="2" indent="-457200">
              <a:buFont typeface="Arial"/>
              <a:buChar char="•"/>
            </a:pPr>
            <a:endParaRPr lang="en-US" sz="2800" dirty="0">
              <a:latin typeface="Trebuchet MS" panose="020B0703020202090204" pitchFamily="34" charset="0"/>
              <a:ea typeface="+mn-lt"/>
              <a:cs typeface="+mn-lt"/>
            </a:endParaRPr>
          </a:p>
          <a:p>
            <a:pPr marL="914400" lvl="1" indent="-457200">
              <a:buFont typeface="Arial"/>
              <a:buChar char="•"/>
            </a:pPr>
            <a:r>
              <a:rPr lang="en-US" sz="2800" dirty="0">
                <a:latin typeface="Trebuchet MS" panose="020B0703020202090204" pitchFamily="34" charset="0"/>
                <a:ea typeface="+mn-lt"/>
                <a:cs typeface="+mn-lt"/>
              </a:rPr>
              <a:t>Most studies use poor measures of relevance, not engagement.</a:t>
            </a:r>
          </a:p>
          <a:p>
            <a:pPr marL="1371600" lvl="2" indent="-457200">
              <a:buFont typeface="Arial"/>
              <a:buChar char="•"/>
            </a:pPr>
            <a:endParaRPr lang="en-US" sz="2800" dirty="0">
              <a:latin typeface="Trebuchet MS" panose="020B0703020202090204" pitchFamily="34" charset="0"/>
              <a:ea typeface="+mn-lt"/>
              <a:cs typeface="+mn-lt"/>
            </a:endParaRPr>
          </a:p>
          <a:p>
            <a:pPr marL="914400" lvl="1" indent="-457200">
              <a:buFont typeface="Arial"/>
              <a:buChar char="•"/>
            </a:pPr>
            <a:r>
              <a:rPr lang="en-US" sz="2800" dirty="0">
                <a:latin typeface="Trebuchet MS" panose="020B0703020202090204" pitchFamily="34" charset="0"/>
                <a:ea typeface="+mn-lt"/>
                <a:cs typeface="+mn-lt"/>
              </a:rPr>
              <a:t>Many decisions based on advice from personal experience and anecdote  </a:t>
            </a:r>
          </a:p>
          <a:p>
            <a:pPr marL="1371600" lvl="2" indent="-457200">
              <a:buFont typeface="Arial"/>
              <a:buChar char="•"/>
            </a:pPr>
            <a:endParaRPr lang="en-US" sz="2800" dirty="0">
              <a:latin typeface="Trebuchet MS" panose="020B0703020202090204" pitchFamily="34" charset="0"/>
              <a:ea typeface="+mn-lt"/>
              <a:cs typeface="+mn-lt"/>
            </a:endParaRPr>
          </a:p>
          <a:p>
            <a:pPr marL="914400" lvl="1" indent="-457200">
              <a:buFont typeface="Arial"/>
              <a:buChar char="•"/>
            </a:pPr>
            <a:r>
              <a:rPr lang="en-US" sz="2800" dirty="0">
                <a:latin typeface="Trebuchet MS"/>
                <a:ea typeface="+mn-lt"/>
                <a:cs typeface="+mn-lt"/>
              </a:rPr>
              <a:t>We can do better. Let’s see how much of the conventional wisdom is right</a:t>
            </a:r>
          </a:p>
          <a:p>
            <a:pPr lvl="1"/>
            <a:endParaRPr lang="en-US" sz="2800" dirty="0">
              <a:latin typeface="Trebuchet MS" panose="020B0703020202090204" pitchFamily="34" charset="0"/>
              <a:ea typeface="+mn-lt"/>
              <a:cs typeface="+mn-lt"/>
            </a:endParaRPr>
          </a:p>
        </p:txBody>
      </p:sp>
    </p:spTree>
    <p:extLst>
      <p:ext uri="{BB962C8B-B14F-4D97-AF65-F5344CB8AC3E}">
        <p14:creationId xmlns:p14="http://schemas.microsoft.com/office/powerpoint/2010/main" val="2629419772"/>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4" name="TextBox 3">
            <a:extLst>
              <a:ext uri="{FF2B5EF4-FFF2-40B4-BE49-F238E27FC236}">
                <a16:creationId xmlns:a16="http://schemas.microsoft.com/office/drawing/2014/main" id="{F1CE9B6B-934C-A747-AD79-3B83233D2307}"/>
              </a:ext>
            </a:extLst>
          </p:cNvPr>
          <p:cNvSpPr txBox="1"/>
          <p:nvPr/>
        </p:nvSpPr>
        <p:spPr>
          <a:xfrm>
            <a:off x="0" y="228600"/>
            <a:ext cx="12188951" cy="769441"/>
          </a:xfrm>
          <a:prstGeom prst="rect">
            <a:avLst/>
          </a:prstGeom>
          <a:noFill/>
        </p:spPr>
        <p:txBody>
          <a:bodyPr wrap="square" lIns="182880" tIns="228600" rIns="91440" bIns="45720" rtlCol="0" anchor="t">
            <a:spAutoFit/>
          </a:bodyPr>
          <a:lstStyle/>
          <a:p>
            <a:r>
              <a:rPr lang="en-US" sz="3200" b="1" dirty="0">
                <a:latin typeface="Trebuchet MS"/>
              </a:rPr>
              <a:t>Where is the [good] evidence?</a:t>
            </a:r>
          </a:p>
        </p:txBody>
      </p:sp>
      <p:sp>
        <p:nvSpPr>
          <p:cNvPr id="2" name="TextBox 1">
            <a:extLst>
              <a:ext uri="{FF2B5EF4-FFF2-40B4-BE49-F238E27FC236}">
                <a16:creationId xmlns:a16="http://schemas.microsoft.com/office/drawing/2014/main" id="{E1267BF2-E404-204D-9463-A1514F829EBC}"/>
              </a:ext>
            </a:extLst>
          </p:cNvPr>
          <p:cNvSpPr txBox="1"/>
          <p:nvPr/>
        </p:nvSpPr>
        <p:spPr>
          <a:xfrm>
            <a:off x="339365" y="1268088"/>
            <a:ext cx="184731" cy="1754326"/>
          </a:xfrm>
          <a:prstGeom prst="rect">
            <a:avLst/>
          </a:prstGeom>
          <a:noFill/>
        </p:spPr>
        <p:txBody>
          <a:bodyPr wrap="none" lIns="91440" tIns="45720" rIns="91440" bIns="45720" rtlCol="0" anchor="t">
            <a:spAutoFit/>
          </a:bodyPr>
          <a:lstStyle/>
          <a:p>
            <a:endParaRPr lang="en-US" dirty="0">
              <a:cs typeface="Calibri"/>
            </a:endParaRPr>
          </a:p>
          <a:p>
            <a:endParaRPr lang="en-US" dirty="0"/>
          </a:p>
          <a:p>
            <a:endParaRPr lang="en-US" dirty="0"/>
          </a:p>
          <a:p>
            <a:endParaRPr lang="en-US" dirty="0"/>
          </a:p>
          <a:p>
            <a:endParaRPr lang="en-US" dirty="0"/>
          </a:p>
          <a:p>
            <a:endParaRPr lang="en-US" dirty="0"/>
          </a:p>
        </p:txBody>
      </p:sp>
      <p:sp>
        <p:nvSpPr>
          <p:cNvPr id="8" name="TextBox 7">
            <a:extLst>
              <a:ext uri="{FF2B5EF4-FFF2-40B4-BE49-F238E27FC236}">
                <a16:creationId xmlns:a16="http://schemas.microsoft.com/office/drawing/2014/main" id="{34031984-FD68-4E3A-A5DF-D7B40884AB99}"/>
              </a:ext>
            </a:extLst>
          </p:cNvPr>
          <p:cNvSpPr txBox="1"/>
          <p:nvPr/>
        </p:nvSpPr>
        <p:spPr>
          <a:xfrm>
            <a:off x="1" y="1001485"/>
            <a:ext cx="12001500" cy="526297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lvl="2"/>
            <a:endParaRPr lang="en-US" sz="2800" dirty="0">
              <a:ea typeface="+mn-lt"/>
              <a:cs typeface="+mn-lt"/>
            </a:endParaRPr>
          </a:p>
          <a:p>
            <a:pPr marL="742950" lvl="1" indent="-285750">
              <a:buFont typeface="Arial"/>
              <a:buChar char="•"/>
            </a:pPr>
            <a:r>
              <a:rPr lang="en-US" sz="2800" dirty="0">
                <a:latin typeface="Trebuchet MS"/>
                <a:ea typeface="+mn-lt"/>
                <a:cs typeface="+mn-lt"/>
              </a:rPr>
              <a:t>Shifting the focus from relevance to engagement – more useful metric and gives us a richer picture</a:t>
            </a:r>
          </a:p>
          <a:p>
            <a:pPr marL="742950" lvl="1" indent="-285750">
              <a:buFont typeface="Arial"/>
              <a:buChar char="•"/>
            </a:pPr>
            <a:endParaRPr lang="en-US" sz="2800" dirty="0">
              <a:latin typeface="Trebuchet MS" panose="020B0703020202090204" pitchFamily="34" charset="0"/>
              <a:ea typeface="+mn-lt"/>
              <a:cs typeface="+mn-lt"/>
            </a:endParaRPr>
          </a:p>
          <a:p>
            <a:pPr marL="742950" lvl="1" indent="-285750">
              <a:buFont typeface="Arial"/>
              <a:buChar char="•"/>
            </a:pPr>
            <a:r>
              <a:rPr lang="en-US" sz="2800" dirty="0">
                <a:latin typeface="Trebuchet MS" panose="020B0703020202090204" pitchFamily="34" charset="0"/>
                <a:ea typeface="+mn-lt"/>
                <a:cs typeface="+mn-lt"/>
              </a:rPr>
              <a:t>How common is engagement? When are most people engaging? How are they engaging?</a:t>
            </a:r>
            <a:endParaRPr lang="en-US" dirty="0">
              <a:latin typeface="Trebuchet MS" panose="020B0703020202090204" pitchFamily="34" charset="0"/>
              <a:cs typeface="Calibri"/>
            </a:endParaRPr>
          </a:p>
          <a:p>
            <a:pPr marL="742950" lvl="1" indent="-285750">
              <a:buFont typeface="Arial"/>
              <a:buChar char="•"/>
            </a:pPr>
            <a:endParaRPr lang="en-US" sz="2800" dirty="0">
              <a:latin typeface="Trebuchet MS" panose="020B0703020202090204" pitchFamily="34" charset="0"/>
              <a:ea typeface="+mn-lt"/>
              <a:cs typeface="+mn-lt"/>
            </a:endParaRPr>
          </a:p>
          <a:p>
            <a:pPr marL="742950" lvl="1" indent="-285750">
              <a:buFont typeface="Arial"/>
              <a:buChar char="•"/>
            </a:pPr>
            <a:r>
              <a:rPr lang="en-US" sz="2800" dirty="0">
                <a:latin typeface="Trebuchet MS" panose="020B0703020202090204" pitchFamily="34" charset="0"/>
                <a:ea typeface="+mn-lt"/>
                <a:cs typeface="+mn-lt"/>
              </a:rPr>
              <a:t>How is engagement perceived? Do other scholars think junior scholars should be engaged? Engaged in what? </a:t>
            </a:r>
          </a:p>
          <a:p>
            <a:pPr marL="742950" lvl="1" indent="-285750">
              <a:buFont typeface="Arial"/>
              <a:buChar char="•"/>
            </a:pPr>
            <a:endParaRPr lang="en-US" sz="2800" dirty="0">
              <a:latin typeface="Trebuchet MS" panose="020B0703020202090204" pitchFamily="34" charset="0"/>
              <a:ea typeface="+mn-lt"/>
              <a:cs typeface="+mn-lt"/>
            </a:endParaRPr>
          </a:p>
          <a:p>
            <a:pPr marL="742950" lvl="1" indent="-285750">
              <a:buFont typeface="Arial"/>
              <a:buChar char="•"/>
            </a:pPr>
            <a:r>
              <a:rPr lang="en-US" sz="2800" dirty="0">
                <a:latin typeface="Trebuchet MS" panose="020B0703020202090204" pitchFamily="34" charset="0"/>
                <a:ea typeface="+mn-lt"/>
                <a:cs typeface="+mn-lt"/>
              </a:rPr>
              <a:t>How do these views vary by rank, research affiliation, </a:t>
            </a:r>
            <a:r>
              <a:rPr lang="en-US" sz="2800" dirty="0" err="1">
                <a:latin typeface="Trebuchet MS" panose="020B0703020202090204" pitchFamily="34" charset="0"/>
                <a:ea typeface="+mn-lt"/>
                <a:cs typeface="+mn-lt"/>
              </a:rPr>
              <a:t>etc</a:t>
            </a:r>
            <a:r>
              <a:rPr lang="en-US" sz="2800" dirty="0">
                <a:latin typeface="Trebuchet MS" panose="020B0703020202090204" pitchFamily="34" charset="0"/>
                <a:ea typeface="+mn-lt"/>
                <a:cs typeface="+mn-lt"/>
              </a:rPr>
              <a:t>?</a:t>
            </a:r>
          </a:p>
          <a:p>
            <a:endParaRPr lang="en-US" sz="2800" dirty="0">
              <a:cs typeface="Calibri"/>
            </a:endParaRPr>
          </a:p>
        </p:txBody>
      </p:sp>
    </p:spTree>
    <p:extLst>
      <p:ext uri="{BB962C8B-B14F-4D97-AF65-F5344CB8AC3E}">
        <p14:creationId xmlns:p14="http://schemas.microsoft.com/office/powerpoint/2010/main" val="3537426839"/>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4" name="TextBox 3">
            <a:extLst>
              <a:ext uri="{FF2B5EF4-FFF2-40B4-BE49-F238E27FC236}">
                <a16:creationId xmlns:a16="http://schemas.microsoft.com/office/drawing/2014/main" id="{F1CE9B6B-934C-A747-AD79-3B83233D2307}"/>
              </a:ext>
            </a:extLst>
          </p:cNvPr>
          <p:cNvSpPr txBox="1"/>
          <p:nvPr/>
        </p:nvSpPr>
        <p:spPr>
          <a:xfrm>
            <a:off x="0" y="228600"/>
            <a:ext cx="12188951" cy="769441"/>
          </a:xfrm>
          <a:prstGeom prst="rect">
            <a:avLst/>
          </a:prstGeom>
          <a:noFill/>
        </p:spPr>
        <p:txBody>
          <a:bodyPr wrap="square" lIns="182880" tIns="228600" rIns="91440" bIns="45720" rtlCol="0" anchor="t">
            <a:spAutoFit/>
          </a:bodyPr>
          <a:lstStyle/>
          <a:p>
            <a:r>
              <a:rPr lang="en-US" sz="3200" b="1" dirty="0">
                <a:latin typeface="Trebuchet MS"/>
              </a:rPr>
              <a:t>Breakout Activity?</a:t>
            </a:r>
          </a:p>
        </p:txBody>
      </p:sp>
      <p:sp>
        <p:nvSpPr>
          <p:cNvPr id="2" name="TextBox 1">
            <a:extLst>
              <a:ext uri="{FF2B5EF4-FFF2-40B4-BE49-F238E27FC236}">
                <a16:creationId xmlns:a16="http://schemas.microsoft.com/office/drawing/2014/main" id="{E1267BF2-E404-204D-9463-A1514F829EBC}"/>
              </a:ext>
            </a:extLst>
          </p:cNvPr>
          <p:cNvSpPr txBox="1"/>
          <p:nvPr/>
        </p:nvSpPr>
        <p:spPr>
          <a:xfrm>
            <a:off x="339365" y="1268088"/>
            <a:ext cx="184731" cy="1754326"/>
          </a:xfrm>
          <a:prstGeom prst="rect">
            <a:avLst/>
          </a:prstGeom>
          <a:noFill/>
        </p:spPr>
        <p:txBody>
          <a:bodyPr wrap="none" lIns="91440" tIns="45720" rIns="91440" bIns="45720" rtlCol="0" anchor="t">
            <a:spAutoFit/>
          </a:bodyPr>
          <a:lstStyle/>
          <a:p>
            <a:endParaRPr lang="en-US" dirty="0">
              <a:cs typeface="Calibri"/>
            </a:endParaRPr>
          </a:p>
          <a:p>
            <a:endParaRPr lang="en-US" dirty="0"/>
          </a:p>
          <a:p>
            <a:endParaRPr lang="en-US" dirty="0"/>
          </a:p>
          <a:p>
            <a:endParaRPr lang="en-US" dirty="0"/>
          </a:p>
          <a:p>
            <a:endParaRPr lang="en-US" dirty="0"/>
          </a:p>
          <a:p>
            <a:endParaRPr lang="en-US" dirty="0"/>
          </a:p>
        </p:txBody>
      </p:sp>
      <p:sp>
        <p:nvSpPr>
          <p:cNvPr id="8" name="TextBox 7">
            <a:extLst>
              <a:ext uri="{FF2B5EF4-FFF2-40B4-BE49-F238E27FC236}">
                <a16:creationId xmlns:a16="http://schemas.microsoft.com/office/drawing/2014/main" id="{34031984-FD68-4E3A-A5DF-D7B40884AB99}"/>
              </a:ext>
            </a:extLst>
          </p:cNvPr>
          <p:cNvSpPr txBox="1"/>
          <p:nvPr/>
        </p:nvSpPr>
        <p:spPr>
          <a:xfrm>
            <a:off x="1" y="1001485"/>
            <a:ext cx="12001500" cy="569386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lvl="2"/>
            <a:endParaRPr lang="en-US" sz="2800" dirty="0">
              <a:ea typeface="+mn-lt"/>
              <a:cs typeface="+mn-lt"/>
            </a:endParaRPr>
          </a:p>
          <a:p>
            <a:pPr marL="742950" lvl="1" indent="-285750">
              <a:buFont typeface="Arial"/>
              <a:buChar char="•"/>
            </a:pPr>
            <a:r>
              <a:rPr lang="en-US" sz="2800" dirty="0">
                <a:latin typeface="Trebuchet MS"/>
                <a:ea typeface="+mn-lt"/>
                <a:cs typeface="+mn-lt"/>
              </a:rPr>
              <a:t>What do you think? What is your experience?</a:t>
            </a:r>
          </a:p>
          <a:p>
            <a:pPr marL="742950" lvl="1" indent="-285750">
              <a:buFont typeface="Arial"/>
              <a:buChar char="•"/>
            </a:pPr>
            <a:endParaRPr lang="en-US" sz="2800" dirty="0">
              <a:latin typeface="Trebuchet MS" panose="020B0703020202090204" pitchFamily="34" charset="0"/>
              <a:ea typeface="+mn-lt"/>
              <a:cs typeface="+mn-lt"/>
            </a:endParaRPr>
          </a:p>
          <a:p>
            <a:pPr marL="742950" lvl="1" indent="-285750">
              <a:buFont typeface="Arial"/>
              <a:buChar char="•"/>
            </a:pPr>
            <a:r>
              <a:rPr lang="en-US" sz="2800" dirty="0">
                <a:latin typeface="Trebuchet MS"/>
                <a:ea typeface="+mn-lt"/>
                <a:cs typeface="+mn-lt"/>
              </a:rPr>
              <a:t>We fielded a survey in 2019 to try and get better data on different modes of policy engagement and perceptions of engagement</a:t>
            </a:r>
            <a:endParaRPr lang="en-US" sz="2800" dirty="0">
              <a:latin typeface="Trebuchet MS"/>
              <a:cs typeface="Calibri"/>
            </a:endParaRPr>
          </a:p>
          <a:p>
            <a:pPr marL="742950" lvl="1" indent="-285750">
              <a:buFont typeface="Arial"/>
              <a:buChar char="•"/>
            </a:pPr>
            <a:endParaRPr lang="en-US" sz="2800" dirty="0">
              <a:latin typeface="Trebuchet MS" panose="020B0703020202090204" pitchFamily="34" charset="0"/>
              <a:ea typeface="+mn-lt"/>
              <a:cs typeface="+mn-lt"/>
            </a:endParaRPr>
          </a:p>
          <a:p>
            <a:pPr marL="742950" lvl="1" indent="-285750">
              <a:buFont typeface="Arial"/>
              <a:buChar char="•"/>
            </a:pPr>
            <a:r>
              <a:rPr lang="en-US" sz="2800" dirty="0">
                <a:latin typeface="Trebuchet MS"/>
                <a:ea typeface="+mn-lt"/>
                <a:cs typeface="+mn-lt"/>
              </a:rPr>
              <a:t>Break into groups to answer a few of the survey questions</a:t>
            </a:r>
          </a:p>
          <a:p>
            <a:pPr marL="1200150" lvl="2" indent="-285750">
              <a:buFont typeface="Arial"/>
              <a:buChar char="•"/>
            </a:pPr>
            <a:r>
              <a:rPr lang="en-US" sz="2800" dirty="0">
                <a:latin typeface="Trebuchet MS"/>
                <a:ea typeface="+mn-lt"/>
                <a:cs typeface="+mn-lt"/>
              </a:rPr>
              <a:t>What is your answer (there may be disagreement within groups)?</a:t>
            </a:r>
            <a:endParaRPr lang="en-US" sz="2800" dirty="0">
              <a:latin typeface="Trebuchet MS" panose="020B0703020202090204" pitchFamily="34" charset="0"/>
              <a:ea typeface="+mn-lt"/>
              <a:cs typeface="+mn-lt"/>
            </a:endParaRPr>
          </a:p>
          <a:p>
            <a:pPr marL="1200150" lvl="2" indent="-285750">
              <a:buFont typeface="Arial"/>
              <a:buChar char="•"/>
            </a:pPr>
            <a:r>
              <a:rPr lang="en-US" sz="2800" dirty="0">
                <a:latin typeface="Trebuchet MS"/>
                <a:ea typeface="+mn-lt"/>
                <a:cs typeface="+mn-lt"/>
              </a:rPr>
              <a:t>How do you think the majority of scholars responded?</a:t>
            </a:r>
            <a:endParaRPr lang="en-US" sz="2800" dirty="0">
              <a:latin typeface="Trebuchet MS" panose="020B0703020202090204" pitchFamily="34" charset="0"/>
              <a:ea typeface="+mn-lt"/>
              <a:cs typeface="+mn-lt"/>
            </a:endParaRPr>
          </a:p>
          <a:p>
            <a:pPr marL="742950" lvl="1" indent="-285750">
              <a:buFont typeface="Arial"/>
              <a:buChar char="•"/>
            </a:pPr>
            <a:endParaRPr lang="en-US" sz="2800" dirty="0">
              <a:latin typeface="Trebuchet MS" panose="020B0703020202090204" pitchFamily="34" charset="0"/>
              <a:ea typeface="+mn-lt"/>
              <a:cs typeface="+mn-lt"/>
            </a:endParaRPr>
          </a:p>
          <a:p>
            <a:pPr marL="742950" lvl="1" indent="-285750">
              <a:buFont typeface="Arial"/>
              <a:buChar char="•"/>
            </a:pPr>
            <a:r>
              <a:rPr lang="en-US" sz="2800" dirty="0">
                <a:latin typeface="Trebuchet MS"/>
                <a:ea typeface="+mn-lt"/>
                <a:cs typeface="+mn-lt"/>
              </a:rPr>
              <a:t>10 minutes for small group discussion and then report back</a:t>
            </a:r>
            <a:endParaRPr lang="en-US" sz="2800" dirty="0">
              <a:latin typeface="Trebuchet MS" panose="020B0703020202090204" pitchFamily="34" charset="0"/>
              <a:ea typeface="+mn-lt"/>
              <a:cs typeface="+mn-lt"/>
            </a:endParaRPr>
          </a:p>
          <a:p>
            <a:endParaRPr lang="en-US" sz="2800" dirty="0">
              <a:cs typeface="Calibri"/>
            </a:endParaRPr>
          </a:p>
        </p:txBody>
      </p:sp>
    </p:spTree>
    <p:extLst>
      <p:ext uri="{BB962C8B-B14F-4D97-AF65-F5344CB8AC3E}">
        <p14:creationId xmlns:p14="http://schemas.microsoft.com/office/powerpoint/2010/main" val="2719487997"/>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Survey methodology</a:t>
            </a:r>
            <a:endParaRPr lang="en-US" sz="3200" b="1" dirty="0">
              <a:latin typeface="Trebuchet MS" panose="020B0603020202020204" pitchFamily="34" charset="0"/>
            </a:endParaRPr>
          </a:p>
        </p:txBody>
      </p:sp>
      <p:sp>
        <p:nvSpPr>
          <p:cNvPr id="3" name="TextBox 2">
            <a:extLst>
              <a:ext uri="{FF2B5EF4-FFF2-40B4-BE49-F238E27FC236}">
                <a16:creationId xmlns:a16="http://schemas.microsoft.com/office/drawing/2014/main" id="{15276B80-9AF3-ED48-86E4-C8515DAFA22B}"/>
              </a:ext>
            </a:extLst>
          </p:cNvPr>
          <p:cNvSpPr txBox="1"/>
          <p:nvPr/>
        </p:nvSpPr>
        <p:spPr>
          <a:xfrm>
            <a:off x="279258" y="1291913"/>
            <a:ext cx="11630434" cy="5293757"/>
          </a:xfrm>
          <a:prstGeom prst="rect">
            <a:avLst/>
          </a:prstGeom>
          <a:noFill/>
        </p:spPr>
        <p:txBody>
          <a:bodyPr wrap="square" lIns="91440" tIns="45720" rIns="91440" bIns="45720" rtlCol="0" anchor="t">
            <a:spAutoFit/>
          </a:bodyPr>
          <a:lstStyle/>
          <a:p>
            <a:pPr marL="285750" indent="-285750">
              <a:buFont typeface="Arial" panose="020B0604020202020204" pitchFamily="34" charset="0"/>
              <a:buChar char="•"/>
            </a:pPr>
            <a:r>
              <a:rPr lang="en-US" sz="2800" dirty="0">
                <a:latin typeface="Trebuchet MS" panose="020B0703020202090204" pitchFamily="34" charset="0"/>
              </a:rPr>
              <a:t>Online survey sent to all ~4,700 IR scholars employed by colleges and universities in the United States in Winter 2019</a:t>
            </a:r>
          </a:p>
          <a:p>
            <a:pPr marL="742950" lvl="1" indent="-285750">
              <a:buFont typeface="Arial" panose="020B0604020202020204" pitchFamily="34" charset="0"/>
              <a:buChar char="•"/>
            </a:pPr>
            <a:r>
              <a:rPr lang="en-US" sz="2400" dirty="0">
                <a:latin typeface="Trebuchet MS"/>
              </a:rPr>
              <a:t>971 responded (~20 percent)</a:t>
            </a:r>
          </a:p>
          <a:p>
            <a:endParaRPr lang="en-US" sz="2800" dirty="0">
              <a:latin typeface="Trebuchet MS" panose="020B0703020202090204" pitchFamily="34" charset="0"/>
            </a:endParaRPr>
          </a:p>
          <a:p>
            <a:pPr marL="342900" indent="-342900">
              <a:buFont typeface="Arial" panose="020B0604020202020204" pitchFamily="34" charset="0"/>
              <a:buChar char="•"/>
            </a:pPr>
            <a:r>
              <a:rPr lang="en-US" sz="2800" dirty="0">
                <a:latin typeface="Trebuchet MS" panose="020B0703020202090204" pitchFamily="34" charset="0"/>
              </a:rPr>
              <a:t>Resulting sample is close to population on gender, rank, and university type. </a:t>
            </a:r>
          </a:p>
          <a:p>
            <a:pPr marL="800100" lvl="1" indent="-342900">
              <a:buFont typeface="Arial" panose="020B0604020202020204" pitchFamily="34" charset="0"/>
              <a:buChar char="•"/>
            </a:pPr>
            <a:r>
              <a:rPr lang="en-US" sz="2400" dirty="0">
                <a:latin typeface="Trebuchet MS"/>
              </a:rPr>
              <a:t>Differences are substantively small, but sometimes statistically significant</a:t>
            </a:r>
          </a:p>
          <a:p>
            <a:endParaRPr lang="en-US" sz="2800" dirty="0">
              <a:latin typeface="Trebuchet MS" panose="020B0703020202090204" pitchFamily="34" charset="0"/>
            </a:endParaRPr>
          </a:p>
          <a:p>
            <a:pPr marL="342900" indent="-342900">
              <a:buFont typeface="Arial" panose="020B0604020202020204" pitchFamily="34" charset="0"/>
              <a:buChar char="•"/>
            </a:pPr>
            <a:r>
              <a:rPr lang="en-US" sz="2800" dirty="0">
                <a:latin typeface="Trebuchet MS"/>
              </a:rPr>
              <a:t>Asked about attitudes and behaviors, allowing us to systematically characterize policy engagement and put received wisdom to the test</a:t>
            </a:r>
          </a:p>
          <a:p>
            <a:endParaRPr lang="en-US" sz="2400" dirty="0">
              <a:latin typeface="Trebuchet MS" panose="020B0703020202090204" pitchFamily="34" charset="0"/>
            </a:endParaRPr>
          </a:p>
          <a:p>
            <a:endParaRPr lang="en-US" sz="2400" dirty="0">
              <a:latin typeface="Trebuchet MS" panose="020B0703020202090204" pitchFamily="34" charset="0"/>
            </a:endParaRPr>
          </a:p>
          <a:p>
            <a:endParaRPr lang="en-US" dirty="0">
              <a:latin typeface="Trebuchet MS" panose="020B0703020202090204" pitchFamily="34" charset="0"/>
            </a:endParaRPr>
          </a:p>
        </p:txBody>
      </p:sp>
    </p:spTree>
    <p:extLst>
      <p:ext uri="{BB962C8B-B14F-4D97-AF65-F5344CB8AC3E}">
        <p14:creationId xmlns:p14="http://schemas.microsoft.com/office/powerpoint/2010/main" val="4173133763"/>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How do scholars engage? </a:t>
            </a:r>
            <a:endParaRPr lang="en-US" sz="3200" b="1" dirty="0">
              <a:latin typeface="Trebuchet MS" panose="020B0603020202020204" pitchFamily="34" charset="0"/>
            </a:endParaRPr>
          </a:p>
        </p:txBody>
      </p:sp>
      <p:pic>
        <p:nvPicPr>
          <p:cNvPr id="4" name="Picture 3" descr="Chart, bar chart&#10;&#10;Description automatically generated">
            <a:extLst>
              <a:ext uri="{FF2B5EF4-FFF2-40B4-BE49-F238E27FC236}">
                <a16:creationId xmlns:a16="http://schemas.microsoft.com/office/drawing/2014/main" id="{63AE32EA-4B1E-974E-95C5-4CC0F59A7A4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40710" y="1035770"/>
            <a:ext cx="11023600" cy="5511800"/>
          </a:xfrm>
          <a:prstGeom prst="rect">
            <a:avLst/>
          </a:prstGeom>
        </p:spPr>
      </p:pic>
    </p:spTree>
    <p:extLst>
      <p:ext uri="{BB962C8B-B14F-4D97-AF65-F5344CB8AC3E}">
        <p14:creationId xmlns:p14="http://schemas.microsoft.com/office/powerpoint/2010/main" val="4137196161"/>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How do scholars engage? </a:t>
            </a:r>
            <a:endParaRPr lang="en-US" sz="3200" b="1" dirty="0">
              <a:latin typeface="Trebuchet MS" panose="020B0603020202020204" pitchFamily="34" charset="0"/>
            </a:endParaRPr>
          </a:p>
        </p:txBody>
      </p:sp>
      <p:pic>
        <p:nvPicPr>
          <p:cNvPr id="3" name="Picture 2" descr="Chart, bar chart&#10;&#10;Description automatically generated">
            <a:extLst>
              <a:ext uri="{FF2B5EF4-FFF2-40B4-BE49-F238E27FC236}">
                <a16:creationId xmlns:a16="http://schemas.microsoft.com/office/drawing/2014/main" id="{C205B82E-7B21-1946-9038-A4E1F3995354}"/>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735075" y="1336099"/>
            <a:ext cx="10237725" cy="5118863"/>
          </a:xfrm>
          <a:prstGeom prst="rect">
            <a:avLst/>
          </a:prstGeom>
        </p:spPr>
      </p:pic>
    </p:spTree>
    <p:extLst>
      <p:ext uri="{BB962C8B-B14F-4D97-AF65-F5344CB8AC3E}">
        <p14:creationId xmlns:p14="http://schemas.microsoft.com/office/powerpoint/2010/main" val="2988108278"/>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How often do scholars engage? </a:t>
            </a:r>
            <a:endParaRPr lang="en-US" sz="3200" b="1" dirty="0">
              <a:latin typeface="Trebuchet MS" panose="020B0603020202020204" pitchFamily="34" charset="0"/>
            </a:endParaRPr>
          </a:p>
        </p:txBody>
      </p:sp>
      <p:pic>
        <p:nvPicPr>
          <p:cNvPr id="3" name="Picture 2" descr="Chart&#10;&#10;Description automatically generated with medium confidence">
            <a:extLst>
              <a:ext uri="{FF2B5EF4-FFF2-40B4-BE49-F238E27FC236}">
                <a16:creationId xmlns:a16="http://schemas.microsoft.com/office/drawing/2014/main" id="{FD8E4C80-ACB7-E449-BC4B-35D3A87159A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698500" y="1809750"/>
            <a:ext cx="10795000" cy="3238500"/>
          </a:xfrm>
          <a:prstGeom prst="rect">
            <a:avLst/>
          </a:prstGeom>
        </p:spPr>
      </p:pic>
    </p:spTree>
    <p:extLst>
      <p:ext uri="{BB962C8B-B14F-4D97-AF65-F5344CB8AC3E}">
        <p14:creationId xmlns:p14="http://schemas.microsoft.com/office/powerpoint/2010/main" val="132782430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How often do scholars engage? </a:t>
            </a:r>
            <a:endParaRPr lang="en-US" sz="3200" b="1" dirty="0">
              <a:latin typeface="Trebuchet MS" panose="020B0603020202020204" pitchFamily="34" charset="0"/>
            </a:endParaRPr>
          </a:p>
        </p:txBody>
      </p:sp>
      <p:pic>
        <p:nvPicPr>
          <p:cNvPr id="5" name="Picture 4" descr="Chart, bar chart&#10;&#10;Description automatically generated">
            <a:extLst>
              <a:ext uri="{FF2B5EF4-FFF2-40B4-BE49-F238E27FC236}">
                <a16:creationId xmlns:a16="http://schemas.microsoft.com/office/drawing/2014/main" id="{BDB8A730-FE91-5249-A27E-55E70E7A6292}"/>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36675" y="1327870"/>
            <a:ext cx="10515600" cy="5257800"/>
          </a:xfrm>
          <a:prstGeom prst="rect">
            <a:avLst/>
          </a:prstGeom>
        </p:spPr>
      </p:pic>
    </p:spTree>
    <p:extLst>
      <p:ext uri="{BB962C8B-B14F-4D97-AF65-F5344CB8AC3E}">
        <p14:creationId xmlns:p14="http://schemas.microsoft.com/office/powerpoint/2010/main" val="244651376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With whom do scholars engage?</a:t>
            </a:r>
            <a:endParaRPr lang="en-US" sz="3200" b="1" dirty="0">
              <a:latin typeface="Trebuchet MS" panose="020B0603020202020204" pitchFamily="34" charset="0"/>
            </a:endParaRPr>
          </a:p>
        </p:txBody>
      </p:sp>
      <p:pic>
        <p:nvPicPr>
          <p:cNvPr id="3" name="Picture 2" descr="Chart, funnel chart&#10;&#10;Description automatically generated">
            <a:extLst>
              <a:ext uri="{FF2B5EF4-FFF2-40B4-BE49-F238E27FC236}">
                <a16:creationId xmlns:a16="http://schemas.microsoft.com/office/drawing/2014/main" id="{834339E5-C177-B640-80EB-2529A0AF5A7E}"/>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63600" y="1222562"/>
            <a:ext cx="10464800" cy="5232400"/>
          </a:xfrm>
          <a:prstGeom prst="rect">
            <a:avLst/>
          </a:prstGeom>
        </p:spPr>
      </p:pic>
    </p:spTree>
    <p:extLst>
      <p:ext uri="{BB962C8B-B14F-4D97-AF65-F5344CB8AC3E}">
        <p14:creationId xmlns:p14="http://schemas.microsoft.com/office/powerpoint/2010/main" val="3644686154"/>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With whom do scholars engage?</a:t>
            </a:r>
            <a:endParaRPr lang="en-US" sz="3200" b="1" dirty="0">
              <a:latin typeface="Trebuchet MS" panose="020B0603020202020204" pitchFamily="34" charset="0"/>
            </a:endParaRPr>
          </a:p>
        </p:txBody>
      </p:sp>
      <p:pic>
        <p:nvPicPr>
          <p:cNvPr id="4" name="Picture 3" descr="Chart, timeline, bar chart&#10;&#10;Description automatically generated">
            <a:extLst>
              <a:ext uri="{FF2B5EF4-FFF2-40B4-BE49-F238E27FC236}">
                <a16:creationId xmlns:a16="http://schemas.microsoft.com/office/drawing/2014/main" id="{61C4DD8F-8CD4-4E42-8298-F0501FEA11BC}"/>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87475" y="1247962"/>
            <a:ext cx="10414000" cy="5207000"/>
          </a:xfrm>
          <a:prstGeom prst="rect">
            <a:avLst/>
          </a:prstGeom>
        </p:spPr>
      </p:pic>
    </p:spTree>
    <p:extLst>
      <p:ext uri="{BB962C8B-B14F-4D97-AF65-F5344CB8AC3E}">
        <p14:creationId xmlns:p14="http://schemas.microsoft.com/office/powerpoint/2010/main" val="401369749"/>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How do/should we value policy engagement? </a:t>
            </a:r>
            <a:endParaRPr lang="en-US" sz="3200" b="1" dirty="0">
              <a:latin typeface="Trebuchet MS" panose="020B0603020202020204" pitchFamily="34" charset="0"/>
            </a:endParaRPr>
          </a:p>
        </p:txBody>
      </p:sp>
      <p:pic>
        <p:nvPicPr>
          <p:cNvPr id="3" name="Picture 2" descr="Chart, bar chart&#10;&#10;Description automatically generated">
            <a:extLst>
              <a:ext uri="{FF2B5EF4-FFF2-40B4-BE49-F238E27FC236}">
                <a16:creationId xmlns:a16="http://schemas.microsoft.com/office/drawing/2014/main" id="{41607A93-636C-554E-B240-71E8B79B7E2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79625" y="1077831"/>
            <a:ext cx="9029700" cy="5417820"/>
          </a:xfrm>
          <a:prstGeom prst="rect">
            <a:avLst/>
          </a:prstGeom>
        </p:spPr>
      </p:pic>
    </p:spTree>
    <p:extLst>
      <p:ext uri="{BB962C8B-B14F-4D97-AF65-F5344CB8AC3E}">
        <p14:creationId xmlns:p14="http://schemas.microsoft.com/office/powerpoint/2010/main" val="160139340"/>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How do/should we value policy engagement? </a:t>
            </a:r>
            <a:endParaRPr lang="en-US" sz="3200" b="1" dirty="0">
              <a:latin typeface="Trebuchet MS" panose="020B0603020202020204" pitchFamily="34" charset="0"/>
            </a:endParaRPr>
          </a:p>
        </p:txBody>
      </p:sp>
      <p:pic>
        <p:nvPicPr>
          <p:cNvPr id="4" name="Picture 3" descr="Chart, bar chart&#10;&#10;Description automatically generated">
            <a:extLst>
              <a:ext uri="{FF2B5EF4-FFF2-40B4-BE49-F238E27FC236}">
                <a16:creationId xmlns:a16="http://schemas.microsoft.com/office/drawing/2014/main" id="{6D5AD566-B5AE-2845-AFAB-5DCC21E71BD5}"/>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81150" y="1165860"/>
            <a:ext cx="9029700" cy="5417820"/>
          </a:xfrm>
          <a:prstGeom prst="rect">
            <a:avLst/>
          </a:prstGeom>
        </p:spPr>
      </p:pic>
    </p:spTree>
    <p:extLst>
      <p:ext uri="{BB962C8B-B14F-4D97-AF65-F5344CB8AC3E}">
        <p14:creationId xmlns:p14="http://schemas.microsoft.com/office/powerpoint/2010/main" val="219478282"/>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pic>
        <p:nvPicPr>
          <p:cNvPr id="4" name="Picture 3" descr="Chart, bar chart&#10;&#10;Description automatically generated">
            <a:extLst>
              <a:ext uri="{FF2B5EF4-FFF2-40B4-BE49-F238E27FC236}">
                <a16:creationId xmlns:a16="http://schemas.microsoft.com/office/drawing/2014/main" id="{50ACE4CC-F74E-FF42-91F9-6EF8AF59B2E8}"/>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462454" y="1027245"/>
            <a:ext cx="9264041" cy="5558425"/>
          </a:xfrm>
          <a:prstGeom prst="rect">
            <a:avLst/>
          </a:prstGeom>
        </p:spPr>
      </p:pic>
      <p:sp>
        <p:nvSpPr>
          <p:cNvPr id="9" name="Rectangle 8">
            <a:extLst>
              <a:ext uri="{FF2B5EF4-FFF2-40B4-BE49-F238E27FC236}">
                <a16:creationId xmlns:a16="http://schemas.microsoft.com/office/drawing/2014/main" id="{141FD620-689B-4243-B431-95F29E277763}"/>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Corrupting effects of engagement? </a:t>
            </a:r>
            <a:endParaRPr lang="en-US" sz="3200" b="1" dirty="0">
              <a:latin typeface="Trebuchet MS" panose="020B0603020202020204" pitchFamily="34" charset="0"/>
            </a:endParaRPr>
          </a:p>
        </p:txBody>
      </p:sp>
    </p:spTree>
    <p:extLst>
      <p:ext uri="{BB962C8B-B14F-4D97-AF65-F5344CB8AC3E}">
        <p14:creationId xmlns:p14="http://schemas.microsoft.com/office/powerpoint/2010/main" val="91269413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Corrupting effects of engagement? </a:t>
            </a:r>
            <a:endParaRPr lang="en-US" sz="3200" b="1" dirty="0">
              <a:latin typeface="Trebuchet MS" panose="020B0603020202020204" pitchFamily="34" charset="0"/>
            </a:endParaRPr>
          </a:p>
        </p:txBody>
      </p:sp>
      <p:pic>
        <p:nvPicPr>
          <p:cNvPr id="5" name="Picture 4" descr="Chart, bar chart&#10;&#10;Description automatically generated">
            <a:extLst>
              <a:ext uri="{FF2B5EF4-FFF2-40B4-BE49-F238E27FC236}">
                <a16:creationId xmlns:a16="http://schemas.microsoft.com/office/drawing/2014/main" id="{7348825A-10D6-A442-A1B6-D64A75DF463F}"/>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586480" y="1291191"/>
            <a:ext cx="8548120" cy="5128872"/>
          </a:xfrm>
          <a:prstGeom prst="rect">
            <a:avLst/>
          </a:prstGeom>
        </p:spPr>
      </p:pic>
    </p:spTree>
    <p:extLst>
      <p:ext uri="{BB962C8B-B14F-4D97-AF65-F5344CB8AC3E}">
        <p14:creationId xmlns:p14="http://schemas.microsoft.com/office/powerpoint/2010/main" val="402068808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Corrupting effects of engagement? </a:t>
            </a:r>
            <a:endParaRPr lang="en-US" sz="3200" b="1" dirty="0">
              <a:latin typeface="Trebuchet MS" panose="020B0603020202020204" pitchFamily="34" charset="0"/>
            </a:endParaRPr>
          </a:p>
        </p:txBody>
      </p:sp>
      <p:pic>
        <p:nvPicPr>
          <p:cNvPr id="5" name="Picture 4" descr="Chart, bar chart&#10;&#10;Description automatically generated">
            <a:extLst>
              <a:ext uri="{FF2B5EF4-FFF2-40B4-BE49-F238E27FC236}">
                <a16:creationId xmlns:a16="http://schemas.microsoft.com/office/drawing/2014/main" id="{F2E2A263-DB63-E84C-8D9A-5BA87C69FD3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996950" y="1747217"/>
            <a:ext cx="10198100" cy="4079240"/>
          </a:xfrm>
          <a:prstGeom prst="rect">
            <a:avLst/>
          </a:prstGeom>
        </p:spPr>
      </p:pic>
    </p:spTree>
    <p:extLst>
      <p:ext uri="{BB962C8B-B14F-4D97-AF65-F5344CB8AC3E}">
        <p14:creationId xmlns:p14="http://schemas.microsoft.com/office/powerpoint/2010/main" val="3405384131"/>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Under what conditions are scholars willing to engage? </a:t>
            </a:r>
            <a:endParaRPr lang="en-US" sz="3200" b="1" dirty="0">
              <a:latin typeface="Trebuchet MS" panose="020B0603020202020204" pitchFamily="34" charset="0"/>
            </a:endParaRPr>
          </a:p>
        </p:txBody>
      </p:sp>
      <p:pic>
        <p:nvPicPr>
          <p:cNvPr id="3" name="Picture 2" descr="Chart, bar chart&#10;&#10;Description automatically generated">
            <a:extLst>
              <a:ext uri="{FF2B5EF4-FFF2-40B4-BE49-F238E27FC236}">
                <a16:creationId xmlns:a16="http://schemas.microsoft.com/office/drawing/2014/main" id="{117E39C6-809C-344C-8123-4EEC1E652A0B}"/>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81945" y="1162251"/>
            <a:ext cx="9041969" cy="5425181"/>
          </a:xfrm>
          <a:prstGeom prst="rect">
            <a:avLst/>
          </a:prstGeom>
        </p:spPr>
      </p:pic>
    </p:spTree>
    <p:extLst>
      <p:ext uri="{BB962C8B-B14F-4D97-AF65-F5344CB8AC3E}">
        <p14:creationId xmlns:p14="http://schemas.microsoft.com/office/powerpoint/2010/main" val="1353923002"/>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Under what conditions are scholars willing to engage? </a:t>
            </a:r>
            <a:endParaRPr lang="en-US" sz="3200" b="1" dirty="0">
              <a:latin typeface="Trebuchet MS" panose="020B0603020202020204" pitchFamily="34" charset="0"/>
            </a:endParaRPr>
          </a:p>
        </p:txBody>
      </p:sp>
      <p:pic>
        <p:nvPicPr>
          <p:cNvPr id="4" name="Picture 3" descr="Chart, bar chart&#10;&#10;Description automatically generated">
            <a:extLst>
              <a:ext uri="{FF2B5EF4-FFF2-40B4-BE49-F238E27FC236}">
                <a16:creationId xmlns:a16="http://schemas.microsoft.com/office/drawing/2014/main" id="{53BB1C11-6ACD-E748-90AE-88AE79A88226}"/>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1658731" y="1262777"/>
            <a:ext cx="8871488" cy="5322893"/>
          </a:xfrm>
          <a:prstGeom prst="rect">
            <a:avLst/>
          </a:prstGeom>
        </p:spPr>
      </p:pic>
    </p:spTree>
    <p:extLst>
      <p:ext uri="{BB962C8B-B14F-4D97-AF65-F5344CB8AC3E}">
        <p14:creationId xmlns:p14="http://schemas.microsoft.com/office/powerpoint/2010/main" val="333611477"/>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3048" y="7400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Views on pre-tenure leave for policy work</a:t>
            </a:r>
            <a:endParaRPr lang="en-US" sz="3200" b="1" dirty="0">
              <a:latin typeface="Trebuchet MS" panose="020B0603020202020204" pitchFamily="34" charset="0"/>
            </a:endParaRPr>
          </a:p>
        </p:txBody>
      </p:sp>
      <p:sp>
        <p:nvSpPr>
          <p:cNvPr id="5" name="TextBox 4">
            <a:extLst>
              <a:ext uri="{FF2B5EF4-FFF2-40B4-BE49-F238E27FC236}">
                <a16:creationId xmlns:a16="http://schemas.microsoft.com/office/drawing/2014/main" id="{E70F0682-1C3F-6347-B3DB-49673E97A955}"/>
              </a:ext>
            </a:extLst>
          </p:cNvPr>
          <p:cNvSpPr txBox="1"/>
          <p:nvPr/>
        </p:nvSpPr>
        <p:spPr>
          <a:xfrm>
            <a:off x="216910" y="1143596"/>
            <a:ext cx="11421427" cy="5201424"/>
          </a:xfrm>
          <a:prstGeom prst="rect">
            <a:avLst/>
          </a:prstGeom>
          <a:noFill/>
        </p:spPr>
        <p:txBody>
          <a:bodyPr wrap="square" lIns="91440" tIns="45720" rIns="91440" bIns="45720" rtlCol="0" anchor="t">
            <a:spAutoFit/>
          </a:bodyPr>
          <a:lstStyle/>
          <a:p>
            <a:pPr marL="285750" indent="-285750">
              <a:buFont typeface="Arial"/>
              <a:buChar char="•"/>
            </a:pPr>
            <a:r>
              <a:rPr lang="en-US" sz="2000" dirty="0">
                <a:latin typeface="Trebuchet MS"/>
              </a:rPr>
              <a:t>We included an experiment to study how the respondents judged the value of different kinds of pre-tenure policy work</a:t>
            </a:r>
          </a:p>
          <a:p>
            <a:pPr marL="342900" indent="-342900">
              <a:buFont typeface="+mj-lt"/>
              <a:buAutoNum type="arabicPeriod"/>
            </a:pPr>
            <a:endParaRPr lang="en-US" sz="2000" dirty="0">
              <a:latin typeface="Trebuchet MS" panose="020B0703020202090204" pitchFamily="34" charset="0"/>
            </a:endParaRPr>
          </a:p>
          <a:p>
            <a:pPr marL="285750" indent="-285750">
              <a:buFont typeface="Arial"/>
              <a:buChar char="•"/>
            </a:pPr>
            <a:r>
              <a:rPr lang="en-US" sz="2000" dirty="0">
                <a:latin typeface="Trebuchet MS"/>
              </a:rPr>
              <a:t>Respondents read a hypothetical scenario in which </a:t>
            </a:r>
            <a:r>
              <a:rPr lang="en-US" sz="2000" b="1" dirty="0">
                <a:latin typeface="Trebuchet MS"/>
              </a:rPr>
              <a:t>a tenure-track assistant professor </a:t>
            </a:r>
            <a:r>
              <a:rPr lang="en-US" sz="2000" dirty="0">
                <a:latin typeface="Trebuchet MS"/>
              </a:rPr>
              <a:t>in their department requested a leave of absence in order to take one of four randomly assigned outside positions: </a:t>
            </a:r>
            <a:endParaRPr lang="en-US" sz="2000" dirty="0">
              <a:latin typeface="Trebuchet MS" panose="020B0703020202090204" pitchFamily="34" charset="0"/>
            </a:endParaRPr>
          </a:p>
          <a:p>
            <a:pPr marL="800100" lvl="1" indent="-342900">
              <a:buFont typeface="+mj-lt"/>
              <a:buAutoNum type="arabicPeriod"/>
            </a:pPr>
            <a:r>
              <a:rPr lang="en-US" dirty="0">
                <a:latin typeface="Trebuchet MS"/>
              </a:rPr>
              <a:t>Academic fellowship  (baseline)</a:t>
            </a:r>
          </a:p>
          <a:p>
            <a:pPr marL="800100" lvl="1" indent="-342900">
              <a:buFont typeface="+mj-lt"/>
              <a:buAutoNum type="arabicPeriod"/>
            </a:pPr>
            <a:r>
              <a:rPr lang="en-US" dirty="0">
                <a:latin typeface="Trebuchet MS"/>
              </a:rPr>
              <a:t>Policy fellowship </a:t>
            </a:r>
            <a:endParaRPr lang="en-US">
              <a:latin typeface="Trebuchet MS" panose="020B0703020202090204" pitchFamily="34" charset="0"/>
            </a:endParaRPr>
          </a:p>
          <a:p>
            <a:pPr marL="800100" lvl="1" indent="-342900">
              <a:buFont typeface="+mj-lt"/>
              <a:buAutoNum type="arabicPeriod"/>
            </a:pPr>
            <a:r>
              <a:rPr lang="en-US" dirty="0">
                <a:latin typeface="Trebuchet MS"/>
              </a:rPr>
              <a:t>A policy position </a:t>
            </a:r>
            <a:endParaRPr lang="en-US">
              <a:latin typeface="Trebuchet MS" panose="020B0703020202090204" pitchFamily="34" charset="0"/>
            </a:endParaRPr>
          </a:p>
          <a:p>
            <a:pPr marL="800100" lvl="1" indent="-342900">
              <a:buFont typeface="+mj-lt"/>
              <a:buAutoNum type="arabicPeriod"/>
            </a:pPr>
            <a:r>
              <a:rPr lang="en-US" dirty="0">
                <a:latin typeface="Trebuchet MS"/>
              </a:rPr>
              <a:t>Consult for the policy community</a:t>
            </a:r>
          </a:p>
          <a:p>
            <a:pPr lvl="1"/>
            <a:endParaRPr lang="en-US" sz="2000" dirty="0">
              <a:latin typeface="Trebuchet MS" panose="020B0703020202090204" pitchFamily="34" charset="0"/>
            </a:endParaRPr>
          </a:p>
          <a:p>
            <a:pPr marL="285750" indent="-285750">
              <a:buFont typeface="Arial"/>
              <a:buChar char="•"/>
            </a:pPr>
            <a:r>
              <a:rPr lang="en-US" sz="2000" dirty="0">
                <a:latin typeface="Trebuchet MS"/>
              </a:rPr>
              <a:t>We then asked respondents </a:t>
            </a:r>
            <a:r>
              <a:rPr lang="en-US" sz="2000" b="1" dirty="0">
                <a:latin typeface="Trebuchet MS"/>
              </a:rPr>
              <a:t>if the request ought to be granted</a:t>
            </a:r>
            <a:r>
              <a:rPr lang="en-US" sz="2000" dirty="0">
                <a:latin typeface="Trebuchet MS"/>
              </a:rPr>
              <a:t> and if the colleague’s </a:t>
            </a:r>
            <a:r>
              <a:rPr lang="en-US" sz="2000" b="1" dirty="0">
                <a:latin typeface="Trebuchet MS"/>
              </a:rPr>
              <a:t>tenure clock should be stopped</a:t>
            </a:r>
            <a:r>
              <a:rPr lang="en-US" sz="2000" dirty="0">
                <a:latin typeface="Trebuchet MS"/>
              </a:rPr>
              <a:t> for the duration of the fellowship </a:t>
            </a:r>
            <a:endParaRPr lang="en-US" sz="2000" dirty="0">
              <a:latin typeface="Trebuchet MS" panose="020B0703020202090204" pitchFamily="34" charset="0"/>
            </a:endParaRPr>
          </a:p>
          <a:p>
            <a:pPr marL="285750" indent="-285750">
              <a:buFont typeface="Arial"/>
              <a:buChar char="•"/>
            </a:pPr>
            <a:endParaRPr lang="en-US" sz="2000" dirty="0">
              <a:latin typeface="Trebuchet MS"/>
            </a:endParaRPr>
          </a:p>
          <a:p>
            <a:pPr marL="285750" indent="-285750">
              <a:buFont typeface="Arial"/>
              <a:buChar char="•"/>
            </a:pPr>
            <a:r>
              <a:rPr lang="en-US" sz="2000" dirty="0">
                <a:latin typeface="Trebuchet MS"/>
              </a:rPr>
              <a:t>The academic fellowship serves as the baseline since it is conventionally seen as a prime opportunity for junior scholars to publish, network, and raise the profile of their home institution. </a:t>
            </a:r>
            <a:endParaRPr lang="en-US" sz="2000">
              <a:latin typeface="Trebuchet MS" panose="020B0703020202090204" pitchFamily="34" charset="0"/>
            </a:endParaRPr>
          </a:p>
        </p:txBody>
      </p:sp>
    </p:spTree>
    <p:extLst>
      <p:ext uri="{BB962C8B-B14F-4D97-AF65-F5344CB8AC3E}">
        <p14:creationId xmlns:p14="http://schemas.microsoft.com/office/powerpoint/2010/main" val="59743051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3048" y="7400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a:spAutoFit/>
          </a:bodyPr>
          <a:lstStyle/>
          <a:p>
            <a:r>
              <a:rPr lang="en-US" sz="3200" b="1" dirty="0">
                <a:solidFill>
                  <a:srgbClr val="000000"/>
                </a:solidFill>
                <a:latin typeface="Trebuchet MS" panose="020B0603020202020204" pitchFamily="34" charset="0"/>
              </a:rPr>
              <a:t>Views on pre-tenure leave for policy work</a:t>
            </a:r>
            <a:endParaRPr lang="en-US" sz="3200" b="1" dirty="0">
              <a:latin typeface="Trebuchet MS" panose="020B0603020202020204" pitchFamily="34" charset="0"/>
            </a:endParaRPr>
          </a:p>
        </p:txBody>
      </p:sp>
      <p:pic>
        <p:nvPicPr>
          <p:cNvPr id="5" name="Picture 4" descr="Chart, bar chart&#10;&#10;Description automatically generated">
            <a:extLst>
              <a:ext uri="{FF2B5EF4-FFF2-40B4-BE49-F238E27FC236}">
                <a16:creationId xmlns:a16="http://schemas.microsoft.com/office/drawing/2014/main" id="{31DD50D1-048E-8049-8316-17FBF31B23A1}"/>
              </a:ext>
            </a:extLst>
          </p:cNvPr>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57250" y="1279712"/>
            <a:ext cx="10477500" cy="5238750"/>
          </a:xfrm>
          <a:prstGeom prst="rect">
            <a:avLst/>
          </a:prstGeom>
        </p:spPr>
      </p:pic>
    </p:spTree>
    <p:extLst>
      <p:ext uri="{BB962C8B-B14F-4D97-AF65-F5344CB8AC3E}">
        <p14:creationId xmlns:p14="http://schemas.microsoft.com/office/powerpoint/2010/main" val="3599588992"/>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extBox 5">
            <a:extLst>
              <a:ext uri="{FF2B5EF4-FFF2-40B4-BE49-F238E27FC236}">
                <a16:creationId xmlns:a16="http://schemas.microsoft.com/office/drawing/2014/main" id="{ADB5F32F-3410-4467-B553-465FF546D0BD}"/>
              </a:ext>
            </a:extLst>
          </p:cNvPr>
          <p:cNvSpPr txBox="1"/>
          <p:nvPr/>
        </p:nvSpPr>
        <p:spPr>
          <a:xfrm>
            <a:off x="-1" y="0"/>
            <a:ext cx="12188952" cy="228600"/>
          </a:xfrm>
          <a:prstGeom prst="rect">
            <a:avLst/>
          </a:prstGeom>
          <a:solidFill>
            <a:srgbClr val="8B2332"/>
          </a:solidFill>
        </p:spPr>
        <p:txBody>
          <a:bodyPr wrap="square" rtlCol="0">
            <a:spAutoFit/>
          </a:bodyPr>
          <a:lstStyle/>
          <a:p>
            <a:endParaRPr lang="en-US" dirty="0"/>
          </a:p>
        </p:txBody>
      </p:sp>
      <p:sp>
        <p:nvSpPr>
          <p:cNvPr id="12" name="TextBox 11">
            <a:extLst>
              <a:ext uri="{FF2B5EF4-FFF2-40B4-BE49-F238E27FC236}">
                <a16:creationId xmlns:a16="http://schemas.microsoft.com/office/drawing/2014/main" id="{562CA7BC-2E4F-4CF7-9667-4FED5FBEC9AD}"/>
              </a:ext>
            </a:extLst>
          </p:cNvPr>
          <p:cNvSpPr txBox="1"/>
          <p:nvPr/>
        </p:nvSpPr>
        <p:spPr>
          <a:xfrm>
            <a:off x="3048" y="6585670"/>
            <a:ext cx="12188952" cy="274320"/>
          </a:xfrm>
          <a:prstGeom prst="rect">
            <a:avLst/>
          </a:prstGeom>
          <a:solidFill>
            <a:srgbClr val="00637B"/>
          </a:solidFill>
        </p:spPr>
        <p:txBody>
          <a:bodyPr wrap="square" rtlCol="0">
            <a:spAutoFit/>
          </a:bodyPr>
          <a:lstStyle/>
          <a:p>
            <a:endParaRPr lang="en-US" dirty="0"/>
          </a:p>
        </p:txBody>
      </p:sp>
      <p:sp>
        <p:nvSpPr>
          <p:cNvPr id="8" name="Rectangle 7">
            <a:extLst>
              <a:ext uri="{FF2B5EF4-FFF2-40B4-BE49-F238E27FC236}">
                <a16:creationId xmlns:a16="http://schemas.microsoft.com/office/drawing/2014/main" id="{ADD4438A-0AEA-4E09-8DAD-73806266BCDF}"/>
              </a:ext>
            </a:extLst>
          </p:cNvPr>
          <p:cNvSpPr/>
          <p:nvPr/>
        </p:nvSpPr>
        <p:spPr>
          <a:xfrm>
            <a:off x="216910" y="403038"/>
            <a:ext cx="11972041" cy="584775"/>
          </a:xfrm>
          <a:prstGeom prst="rect">
            <a:avLst/>
          </a:prstGeom>
        </p:spPr>
        <p:txBody>
          <a:bodyPr wrap="square" lIns="91440" tIns="45720" rIns="91440" bIns="45720" anchor="t">
            <a:spAutoFit/>
          </a:bodyPr>
          <a:lstStyle/>
          <a:p>
            <a:r>
              <a:rPr lang="en-US" sz="3200" b="1" dirty="0">
                <a:latin typeface="Trebuchet MS" panose="020B0603020202020204" pitchFamily="34" charset="0"/>
              </a:rPr>
              <a:t>Discussion</a:t>
            </a:r>
          </a:p>
        </p:txBody>
      </p:sp>
      <p:sp>
        <p:nvSpPr>
          <p:cNvPr id="3" name="TextBox 2">
            <a:extLst>
              <a:ext uri="{FF2B5EF4-FFF2-40B4-BE49-F238E27FC236}">
                <a16:creationId xmlns:a16="http://schemas.microsoft.com/office/drawing/2014/main" id="{15276B80-9AF3-ED48-86E4-C8515DAFA22B}"/>
              </a:ext>
            </a:extLst>
          </p:cNvPr>
          <p:cNvSpPr txBox="1"/>
          <p:nvPr/>
        </p:nvSpPr>
        <p:spPr>
          <a:xfrm>
            <a:off x="368771" y="1717383"/>
            <a:ext cx="11338560" cy="4924425"/>
          </a:xfrm>
          <a:prstGeom prst="rect">
            <a:avLst/>
          </a:prstGeom>
          <a:noFill/>
        </p:spPr>
        <p:txBody>
          <a:bodyPr wrap="square" lIns="91440" tIns="45720" rIns="91440" bIns="45720" rtlCol="0" anchor="t">
            <a:spAutoFit/>
          </a:bodyPr>
          <a:lstStyle/>
          <a:p>
            <a:pPr marL="800100" lvl="1" indent="-342900">
              <a:buFont typeface="Arial"/>
              <a:buChar char="•"/>
            </a:pPr>
            <a:r>
              <a:rPr lang="en-US" sz="2800" dirty="0">
                <a:latin typeface="Trebuchet MS" panose="020B0703020202090204" pitchFamily="34" charset="0"/>
                <a:ea typeface="+mn-lt"/>
                <a:cs typeface="+mn-lt"/>
              </a:rPr>
              <a:t>Comparing aggregate results to breakout group discussions - Are they similar? Different? What is surprising?</a:t>
            </a:r>
          </a:p>
          <a:p>
            <a:pPr marL="800100" lvl="1" indent="-342900">
              <a:buFont typeface="Arial"/>
              <a:buChar char="•"/>
            </a:pPr>
            <a:endParaRPr lang="en-US" sz="2800" dirty="0">
              <a:latin typeface="Trebuchet MS" panose="020B0703020202090204" pitchFamily="34" charset="0"/>
              <a:ea typeface="+mn-lt"/>
              <a:cs typeface="+mn-lt"/>
            </a:endParaRPr>
          </a:p>
          <a:p>
            <a:pPr marL="800100" lvl="1" indent="-342900">
              <a:buFont typeface="Arial"/>
              <a:buChar char="•"/>
            </a:pPr>
            <a:r>
              <a:rPr lang="en-US" sz="2800" dirty="0">
                <a:latin typeface="Trebuchet MS" panose="020B0703020202090204" pitchFamily="34" charset="0"/>
                <a:ea typeface="+mn-lt"/>
                <a:cs typeface="+mn-lt"/>
              </a:rPr>
              <a:t>What do these results mean for junior scholars? What should we take from this?</a:t>
            </a:r>
          </a:p>
          <a:p>
            <a:pPr marL="800100" lvl="1" indent="-342900">
              <a:buFont typeface="Arial"/>
              <a:buChar char="•"/>
            </a:pPr>
            <a:endParaRPr lang="en-US" sz="2800" dirty="0">
              <a:latin typeface="Trebuchet MS" panose="020B0703020202090204" pitchFamily="34" charset="0"/>
              <a:ea typeface="+mn-lt"/>
              <a:cs typeface="+mn-lt"/>
            </a:endParaRPr>
          </a:p>
          <a:p>
            <a:pPr marL="800100" lvl="1" indent="-342900">
              <a:buFont typeface="Arial"/>
              <a:buChar char="•"/>
            </a:pPr>
            <a:r>
              <a:rPr lang="en-US" sz="2800" dirty="0">
                <a:latin typeface="Trebuchet MS" panose="020B0703020202090204" pitchFamily="34" charset="0"/>
                <a:ea typeface="+mn-lt"/>
                <a:cs typeface="+mn-lt"/>
              </a:rPr>
              <a:t>What would be useful to know from future surveys or research to inform this discussion?</a:t>
            </a:r>
          </a:p>
          <a:p>
            <a:pPr marL="285750" indent="-285750">
              <a:buFont typeface="Arial" panose="020B0604020202020204" pitchFamily="34" charset="0"/>
              <a:buChar char="•"/>
            </a:pPr>
            <a:endParaRPr lang="en-US" sz="2400" dirty="0">
              <a:latin typeface="Trebuchet MS" panose="020B0703020202090204" pitchFamily="34" charset="0"/>
              <a:cs typeface="Calibri"/>
            </a:endParaRPr>
          </a:p>
          <a:p>
            <a:endParaRPr lang="en-US" sz="2400" dirty="0">
              <a:latin typeface="Trebuchet MS" panose="020B0703020202090204" pitchFamily="34" charset="0"/>
            </a:endParaRPr>
          </a:p>
          <a:p>
            <a:endParaRPr lang="en-US" sz="2400" dirty="0">
              <a:latin typeface="Trebuchet MS" panose="020B0703020202090204" pitchFamily="34" charset="0"/>
            </a:endParaRPr>
          </a:p>
          <a:p>
            <a:endParaRPr lang="en-US" dirty="0">
              <a:latin typeface="Trebuchet MS" panose="020B0703020202090204" pitchFamily="34" charset="0"/>
            </a:endParaRPr>
          </a:p>
        </p:txBody>
      </p:sp>
    </p:spTree>
    <p:extLst>
      <p:ext uri="{BB962C8B-B14F-4D97-AF65-F5344CB8AC3E}">
        <p14:creationId xmlns:p14="http://schemas.microsoft.com/office/powerpoint/2010/main" val="3228029145"/>
      </p:ext>
    </p:extLst>
  </p:cSld>
  <p:clrMapOvr>
    <a:masterClrMapping/>
  </p:clrMapOvr>
  <mc:AlternateContent xmlns:mc="http://schemas.openxmlformats.org/markup-compatibility/2006" xmlns:p14="http://schemas.microsoft.com/office/powerpoint/2010/main">
    <mc:Choice Requires="p14">
      <p:transition p14:dur="0" advClick="0"/>
    </mc:Choice>
    <mc:Fallback xmlns="">
      <p:transition advClick="0"/>
    </mc:Fallback>
  </mc:AlternateContent>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properties>
</file>

<file path=customXml/item2.xml><?xml version="1.0" encoding="utf-8"?>
<ct:contentTypeSchema xmlns:ct="http://schemas.microsoft.com/office/2006/metadata/contentType" xmlns:ma="http://schemas.microsoft.com/office/2006/metadata/properties/metaAttributes" ct:_="" ma:_="" ma:contentTypeName="Document" ma:contentTypeID="0x0101006022B4F598CE9843A996E62A1996F7CF" ma:contentTypeVersion="12" ma:contentTypeDescription="Create a new document." ma:contentTypeScope="" ma:versionID="e3099dae8c2cca40b285c304eaa1154a">
  <xsd:schema xmlns:xsd="http://www.w3.org/2001/XMLSchema" xmlns:xs="http://www.w3.org/2001/XMLSchema" xmlns:p="http://schemas.microsoft.com/office/2006/metadata/properties" xmlns:ns3="18b548e9-70e8-4133-8cda-fac1cf172f6e" xmlns:ns4="b837a97b-88bb-4511-9d49-15642e0c9c2d" targetNamespace="http://schemas.microsoft.com/office/2006/metadata/properties" ma:root="true" ma:fieldsID="d55c474a6ed7d735f2067f0fa470b56a" ns3:_="" ns4:_="">
    <xsd:import namespace="18b548e9-70e8-4133-8cda-fac1cf172f6e"/>
    <xsd:import namespace="b837a97b-88bb-4511-9d49-15642e0c9c2d"/>
    <xsd:element name="properties">
      <xsd:complexType>
        <xsd:sequence>
          <xsd:element name="documentManagement">
            <xsd:complexType>
              <xsd:all>
                <xsd:element ref="ns3:MediaServiceMetadata" minOccurs="0"/>
                <xsd:element ref="ns3:MediaServiceFastMetadata" minOccurs="0"/>
                <xsd:element ref="ns3:MediaServiceAutoKeyPoints" minOccurs="0"/>
                <xsd:element ref="ns3:MediaServiceKeyPoints" minOccurs="0"/>
                <xsd:element ref="ns4:SharedWithUsers" minOccurs="0"/>
                <xsd:element ref="ns4:SharedWithDetails" minOccurs="0"/>
                <xsd:element ref="ns4:SharingHintHash" minOccurs="0"/>
                <xsd:element ref="ns3:MediaServiceAutoTags" minOccurs="0"/>
                <xsd:element ref="ns3:MediaServiceGenerationTime" minOccurs="0"/>
                <xsd:element ref="ns3:MediaServiceEventHashCode" minOccurs="0"/>
                <xsd:element ref="ns3:MediaServiceDateTaken" minOccurs="0"/>
                <xsd:element ref="ns3:MediaServiceOCR"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18b548e9-70e8-4133-8cda-fac1cf172f6e"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AutoKeyPoints" ma:index="10" nillable="true" ma:displayName="MediaServiceAutoKeyPoints" ma:hidden="true" ma:internalName="MediaServiceAutoKeyPoints" ma:readOnly="true">
      <xsd:simpleType>
        <xsd:restriction base="dms:Note"/>
      </xsd:simpleType>
    </xsd:element>
    <xsd:element name="MediaServiceKeyPoints" ma:index="11" nillable="true" ma:displayName="KeyPoints" ma:internalName="MediaServiceKeyPoints" ma:readOnly="true">
      <xsd:simpleType>
        <xsd:restriction base="dms:Note">
          <xsd:maxLength value="255"/>
        </xsd:restriction>
      </xsd:simpleType>
    </xsd:element>
    <xsd:element name="MediaServiceAutoTags" ma:index="15" nillable="true" ma:displayName="Tags" ma:internalName="MediaServiceAutoTags" ma:readOnly="true">
      <xsd:simpleType>
        <xsd:restriction base="dms:Text"/>
      </xsd:simpleType>
    </xsd:element>
    <xsd:element name="MediaServiceGenerationTime" ma:index="16" nillable="true" ma:displayName="MediaServiceGenerationTime" ma:hidden="true" ma:internalName="MediaServiceGenerationTime" ma:readOnly="true">
      <xsd:simpleType>
        <xsd:restriction base="dms:Text"/>
      </xsd:simpleType>
    </xsd:element>
    <xsd:element name="MediaServiceEventHashCode" ma:index="17" nillable="true" ma:displayName="MediaServiceEventHashCode" ma:hidden="true" ma:internalName="MediaServiceEventHashCode" ma:readOnly="true">
      <xsd:simpleType>
        <xsd:restriction base="dms:Text"/>
      </xsd:simpleType>
    </xsd:element>
    <xsd:element name="MediaServiceDateTaken" ma:index="18" nillable="true" ma:displayName="MediaServiceDateTaken" ma:hidden="true" ma:internalName="MediaServiceDateTaken" ma:readOnly="true">
      <xsd:simpleType>
        <xsd:restriction base="dms:Text"/>
      </xsd:simpleType>
    </xsd:element>
    <xsd:element name="MediaServiceOCR" ma:index="19" nillable="true" ma:displayName="Extracted Text" ma:internalName="MediaServiceOCR"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b837a97b-88bb-4511-9d49-15642e0c9c2d" elementFormDefault="qualified">
    <xsd:import namespace="http://schemas.microsoft.com/office/2006/documentManagement/types"/>
    <xsd:import namespace="http://schemas.microsoft.com/office/infopath/2007/PartnerControls"/>
    <xsd:element name="SharedWithUsers" ma:index="12"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3" nillable="true" ma:displayName="Shared With Details" ma:internalName="SharedWithDetails" ma:readOnly="true">
      <xsd:simpleType>
        <xsd:restriction base="dms:Note">
          <xsd:maxLength value="255"/>
        </xsd:restriction>
      </xsd:simpleType>
    </xsd:element>
    <xsd:element name="SharingHintHash" ma:index="14" nillable="true" ma:displayName="Sharing Hint Hash"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3.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4E5E4440-DD77-48F2-A9FE-6CC8AB395714}">
  <ds:schemaRefs>
    <ds:schemaRef ds:uri="http://www.w3.org/XML/1998/namespace"/>
    <ds:schemaRef ds:uri="http://schemas.microsoft.com/office/infopath/2007/PartnerControls"/>
    <ds:schemaRef ds:uri="http://schemas.microsoft.com/office/2006/documentManagement/types"/>
    <ds:schemaRef ds:uri="18b548e9-70e8-4133-8cda-fac1cf172f6e"/>
    <ds:schemaRef ds:uri="http://purl.org/dc/dcmitype/"/>
    <ds:schemaRef ds:uri="http://purl.org/dc/terms/"/>
    <ds:schemaRef ds:uri="b837a97b-88bb-4511-9d49-15642e0c9c2d"/>
    <ds:schemaRef ds:uri="http://schemas.microsoft.com/office/2006/metadata/properties"/>
    <ds:schemaRef ds:uri="http://schemas.openxmlformats.org/package/2006/metadata/core-properties"/>
    <ds:schemaRef ds:uri="http://purl.org/dc/elements/1.1/"/>
  </ds:schemaRefs>
</ds:datastoreItem>
</file>

<file path=customXml/itemProps2.xml><?xml version="1.0" encoding="utf-8"?>
<ds:datastoreItem xmlns:ds="http://schemas.openxmlformats.org/officeDocument/2006/customXml" ds:itemID="{93F95307-9230-402E-AA32-B7F2FEA132ED}">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18b548e9-70e8-4133-8cda-fac1cf172f6e"/>
    <ds:schemaRef ds:uri="b837a97b-88bb-4511-9d49-15642e0c9c2d"/>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customXml/itemProps3.xml><?xml version="1.0" encoding="utf-8"?>
<ds:datastoreItem xmlns:ds="http://schemas.openxmlformats.org/officeDocument/2006/customXml" ds:itemID="{3E1CFB52-DFFC-4031-9DA7-1E4492E631F1}">
  <ds:schemaRefs>
    <ds:schemaRef ds:uri="http://schemas.microsoft.com/sharepoint/v3/contenttype/forms"/>
  </ds:schemaRefs>
</ds:datastoreItem>
</file>

<file path=docProps/app.xml><?xml version="1.0" encoding="utf-8"?>
<Properties xmlns="http://schemas.openxmlformats.org/officeDocument/2006/extended-properties" xmlns:vt="http://schemas.openxmlformats.org/officeDocument/2006/docPropsVTypes">
  <TotalTime>1725</TotalTime>
  <Words>3148</Words>
  <Application>Microsoft Macintosh PowerPoint</Application>
  <PresentationFormat>Widescreen</PresentationFormat>
  <Paragraphs>243</Paragraphs>
  <Slides>25</Slides>
  <Notes>24</Notes>
  <HiddenSlides>0</HiddenSlides>
  <MMClips>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25</vt:i4>
      </vt:variant>
    </vt:vector>
  </HeadingPairs>
  <TitlesOfParts>
    <vt:vector size="30" baseType="lpstr">
      <vt:lpstr>Arial</vt:lpstr>
      <vt:lpstr>Calibri</vt:lpstr>
      <vt:lpstr>Calibri Light</vt:lpstr>
      <vt:lpstr>Trebuchet MS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Gergana Kostadinova</dc:creator>
  <cp:lastModifiedBy>Ryan Powers</cp:lastModifiedBy>
  <cp:revision>258</cp:revision>
  <dcterms:created xsi:type="dcterms:W3CDTF">2021-04-30T21:37:55Z</dcterms:created>
  <dcterms:modified xsi:type="dcterms:W3CDTF">2021-11-30T18:45:03Z</dcterms:modified>
</cp:coreProperties>
</file>