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2" r:id="rId4"/>
  </p:sldMasterIdLst>
  <p:notesMasterIdLst>
    <p:notesMasterId r:id="rId15"/>
  </p:notesMasterIdLst>
  <p:sldIdLst>
    <p:sldId id="297" r:id="rId5"/>
    <p:sldId id="298" r:id="rId6"/>
    <p:sldId id="299" r:id="rId7"/>
    <p:sldId id="308" r:id="rId8"/>
    <p:sldId id="300" r:id="rId9"/>
    <p:sldId id="301" r:id="rId10"/>
    <p:sldId id="309" r:id="rId11"/>
    <p:sldId id="303" r:id="rId12"/>
    <p:sldId id="305" r:id="rId13"/>
    <p:sldId id="307"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637B"/>
    <a:srgbClr val="8B233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40" autoAdjust="0"/>
    <p:restoredTop sz="64115" autoAdjust="0"/>
  </p:normalViewPr>
  <p:slideViewPr>
    <p:cSldViewPr snapToGrid="0">
      <p:cViewPr varScale="1">
        <p:scale>
          <a:sx n="43" d="100"/>
          <a:sy n="43" d="100"/>
        </p:scale>
        <p:origin x="1572" y="4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ADDFA15-0A36-4EAC-97C1-6E8CCBC19BCF}"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3608FC5F-10E3-4378-9953-C65F88EB5A2E}">
      <dgm:prSet/>
      <dgm:spPr/>
      <dgm:t>
        <a:bodyPr/>
        <a:lstStyle/>
        <a:p>
          <a:pPr>
            <a:defRPr cap="all"/>
          </a:pPr>
          <a:r>
            <a:rPr lang="en-US" dirty="0"/>
            <a:t>-Delivering unwelcome Findings</a:t>
          </a:r>
        </a:p>
        <a:p>
          <a:pPr>
            <a:defRPr cap="all"/>
          </a:pPr>
          <a:r>
            <a:rPr lang="en-US" dirty="0"/>
            <a:t>-The difference between academic consensus and good policy advice</a:t>
          </a:r>
        </a:p>
      </dgm:t>
    </dgm:pt>
    <dgm:pt modelId="{00C994B2-5D1A-4B62-A9AE-DE3CAF5121DF}" type="parTrans" cxnId="{4C130AE9-D625-4BF2-965E-ED776C85E3C4}">
      <dgm:prSet/>
      <dgm:spPr/>
      <dgm:t>
        <a:bodyPr/>
        <a:lstStyle/>
        <a:p>
          <a:endParaRPr lang="en-US"/>
        </a:p>
      </dgm:t>
    </dgm:pt>
    <dgm:pt modelId="{2879AB0A-D60E-4150-BF5D-EB3CF3A3A065}" type="sibTrans" cxnId="{4C130AE9-D625-4BF2-965E-ED776C85E3C4}">
      <dgm:prSet/>
      <dgm:spPr/>
      <dgm:t>
        <a:bodyPr/>
        <a:lstStyle/>
        <a:p>
          <a:endParaRPr lang="en-US"/>
        </a:p>
      </dgm:t>
    </dgm:pt>
    <dgm:pt modelId="{FE008D66-BFCB-42B8-A0C0-54A0C9FA95FE}">
      <dgm:prSet/>
      <dgm:spPr/>
      <dgm:t>
        <a:bodyPr/>
        <a:lstStyle/>
        <a:p>
          <a:pPr>
            <a:defRPr cap="all"/>
          </a:pPr>
          <a:r>
            <a:rPr lang="en-US" dirty="0"/>
            <a:t>-The complexity of multi-stakeholder governance processes</a:t>
          </a:r>
        </a:p>
      </dgm:t>
    </dgm:pt>
    <dgm:pt modelId="{6D6EF4D0-582A-496D-AB30-D0CC91095B7F}" type="parTrans" cxnId="{BFB10F54-E5C2-41CD-B9D7-61062ED05630}">
      <dgm:prSet/>
      <dgm:spPr/>
      <dgm:t>
        <a:bodyPr/>
        <a:lstStyle/>
        <a:p>
          <a:endParaRPr lang="en-US"/>
        </a:p>
      </dgm:t>
    </dgm:pt>
    <dgm:pt modelId="{8AE0A61E-3E88-4A70-80EF-3243C16E5A72}" type="sibTrans" cxnId="{BFB10F54-E5C2-41CD-B9D7-61062ED05630}">
      <dgm:prSet/>
      <dgm:spPr/>
      <dgm:t>
        <a:bodyPr/>
        <a:lstStyle/>
        <a:p>
          <a:endParaRPr lang="en-US"/>
        </a:p>
      </dgm:t>
    </dgm:pt>
    <dgm:pt modelId="{A3726B9B-F515-43C2-9DFE-76DB654A7191}">
      <dgm:prSet/>
      <dgm:spPr/>
      <dgm:t>
        <a:bodyPr/>
        <a:lstStyle/>
        <a:p>
          <a:pPr>
            <a:defRPr cap="all"/>
          </a:pPr>
          <a:r>
            <a:rPr lang="en-US"/>
            <a:t>-How </a:t>
          </a:r>
          <a:r>
            <a:rPr lang="en-US" dirty="0"/>
            <a:t>academic interventions can affect action among stakeholders</a:t>
          </a:r>
        </a:p>
      </dgm:t>
    </dgm:pt>
    <dgm:pt modelId="{8CB4DC5D-0B2B-4B26-9A92-F8EBC934E8E4}" type="parTrans" cxnId="{7EE535D1-4350-4BEF-A59A-AA457A830E71}">
      <dgm:prSet/>
      <dgm:spPr/>
      <dgm:t>
        <a:bodyPr/>
        <a:lstStyle/>
        <a:p>
          <a:endParaRPr lang="en-US"/>
        </a:p>
      </dgm:t>
    </dgm:pt>
    <dgm:pt modelId="{C44FC966-AEE2-4A73-83E8-5CFC59BD50E1}" type="sibTrans" cxnId="{7EE535D1-4350-4BEF-A59A-AA457A830E71}">
      <dgm:prSet/>
      <dgm:spPr/>
      <dgm:t>
        <a:bodyPr/>
        <a:lstStyle/>
        <a:p>
          <a:endParaRPr lang="en-US"/>
        </a:p>
      </dgm:t>
    </dgm:pt>
    <dgm:pt modelId="{88A7AE7B-2B36-41D5-8C4D-41429BFD5098}" type="pres">
      <dgm:prSet presAssocID="{4ADDFA15-0A36-4EAC-97C1-6E8CCBC19BCF}" presName="vert0" presStyleCnt="0">
        <dgm:presLayoutVars>
          <dgm:dir/>
          <dgm:animOne val="branch"/>
          <dgm:animLvl val="lvl"/>
        </dgm:presLayoutVars>
      </dgm:prSet>
      <dgm:spPr/>
    </dgm:pt>
    <dgm:pt modelId="{D2739E67-F8BF-45B3-BD28-A0513F8E5458}" type="pres">
      <dgm:prSet presAssocID="{3608FC5F-10E3-4378-9953-C65F88EB5A2E}" presName="thickLine" presStyleLbl="alignNode1" presStyleIdx="0" presStyleCnt="3"/>
      <dgm:spPr/>
    </dgm:pt>
    <dgm:pt modelId="{712A67AB-79D8-4431-AE3E-CD4F4F3B6DDE}" type="pres">
      <dgm:prSet presAssocID="{3608FC5F-10E3-4378-9953-C65F88EB5A2E}" presName="horz1" presStyleCnt="0"/>
      <dgm:spPr/>
    </dgm:pt>
    <dgm:pt modelId="{429B85BB-00FC-41F1-9848-CA804B509199}" type="pres">
      <dgm:prSet presAssocID="{3608FC5F-10E3-4378-9953-C65F88EB5A2E}" presName="tx1" presStyleLbl="revTx" presStyleIdx="0" presStyleCnt="3"/>
      <dgm:spPr/>
    </dgm:pt>
    <dgm:pt modelId="{CBCA536F-597C-4B48-B74F-B44D01752211}" type="pres">
      <dgm:prSet presAssocID="{3608FC5F-10E3-4378-9953-C65F88EB5A2E}" presName="vert1" presStyleCnt="0"/>
      <dgm:spPr/>
    </dgm:pt>
    <dgm:pt modelId="{4656448A-B28B-4CAD-9B5B-3D0977F78B29}" type="pres">
      <dgm:prSet presAssocID="{FE008D66-BFCB-42B8-A0C0-54A0C9FA95FE}" presName="thickLine" presStyleLbl="alignNode1" presStyleIdx="1" presStyleCnt="3"/>
      <dgm:spPr/>
    </dgm:pt>
    <dgm:pt modelId="{0AA91670-7CAB-45C1-9B74-F4409118026A}" type="pres">
      <dgm:prSet presAssocID="{FE008D66-BFCB-42B8-A0C0-54A0C9FA95FE}" presName="horz1" presStyleCnt="0"/>
      <dgm:spPr/>
    </dgm:pt>
    <dgm:pt modelId="{F4F34C23-FB5D-4BE6-90CA-F0F42FD29907}" type="pres">
      <dgm:prSet presAssocID="{FE008D66-BFCB-42B8-A0C0-54A0C9FA95FE}" presName="tx1" presStyleLbl="revTx" presStyleIdx="1" presStyleCnt="3"/>
      <dgm:spPr/>
    </dgm:pt>
    <dgm:pt modelId="{C304E353-5625-4367-9EF9-111642BF5494}" type="pres">
      <dgm:prSet presAssocID="{FE008D66-BFCB-42B8-A0C0-54A0C9FA95FE}" presName="vert1" presStyleCnt="0"/>
      <dgm:spPr/>
    </dgm:pt>
    <dgm:pt modelId="{11E606E7-6123-4A19-9136-7B51779C80B7}" type="pres">
      <dgm:prSet presAssocID="{A3726B9B-F515-43C2-9DFE-76DB654A7191}" presName="thickLine" presStyleLbl="alignNode1" presStyleIdx="2" presStyleCnt="3"/>
      <dgm:spPr/>
    </dgm:pt>
    <dgm:pt modelId="{CE819A87-D1FC-4ED4-9C69-6E384AD016FA}" type="pres">
      <dgm:prSet presAssocID="{A3726B9B-F515-43C2-9DFE-76DB654A7191}" presName="horz1" presStyleCnt="0"/>
      <dgm:spPr/>
    </dgm:pt>
    <dgm:pt modelId="{FFD27270-90BD-43CB-B415-30110437E576}" type="pres">
      <dgm:prSet presAssocID="{A3726B9B-F515-43C2-9DFE-76DB654A7191}" presName="tx1" presStyleLbl="revTx" presStyleIdx="2" presStyleCnt="3"/>
      <dgm:spPr/>
    </dgm:pt>
    <dgm:pt modelId="{1D77F5E7-E53B-42AD-88BD-C5483DEF7537}" type="pres">
      <dgm:prSet presAssocID="{A3726B9B-F515-43C2-9DFE-76DB654A7191}" presName="vert1" presStyleCnt="0"/>
      <dgm:spPr/>
    </dgm:pt>
  </dgm:ptLst>
  <dgm:cxnLst>
    <dgm:cxn modelId="{464C6B15-D54A-4E46-B7F1-053D0C548C2A}" type="presOf" srcId="{FE008D66-BFCB-42B8-A0C0-54A0C9FA95FE}" destId="{F4F34C23-FB5D-4BE6-90CA-F0F42FD29907}" srcOrd="0" destOrd="0" presId="urn:microsoft.com/office/officeart/2008/layout/LinedList"/>
    <dgm:cxn modelId="{FE9C3F71-CC80-45F7-9D7B-E5A815FD2B7F}" type="presOf" srcId="{4ADDFA15-0A36-4EAC-97C1-6E8CCBC19BCF}" destId="{88A7AE7B-2B36-41D5-8C4D-41429BFD5098}" srcOrd="0" destOrd="0" presId="urn:microsoft.com/office/officeart/2008/layout/LinedList"/>
    <dgm:cxn modelId="{BFB10F54-E5C2-41CD-B9D7-61062ED05630}" srcId="{4ADDFA15-0A36-4EAC-97C1-6E8CCBC19BCF}" destId="{FE008D66-BFCB-42B8-A0C0-54A0C9FA95FE}" srcOrd="1" destOrd="0" parTransId="{6D6EF4D0-582A-496D-AB30-D0CC91095B7F}" sibTransId="{8AE0A61E-3E88-4A70-80EF-3243C16E5A72}"/>
    <dgm:cxn modelId="{29F0BAAC-0C50-4283-996C-8ACC86E48DAF}" type="presOf" srcId="{3608FC5F-10E3-4378-9953-C65F88EB5A2E}" destId="{429B85BB-00FC-41F1-9848-CA804B509199}" srcOrd="0" destOrd="0" presId="urn:microsoft.com/office/officeart/2008/layout/LinedList"/>
    <dgm:cxn modelId="{7EE535D1-4350-4BEF-A59A-AA457A830E71}" srcId="{4ADDFA15-0A36-4EAC-97C1-6E8CCBC19BCF}" destId="{A3726B9B-F515-43C2-9DFE-76DB654A7191}" srcOrd="2" destOrd="0" parTransId="{8CB4DC5D-0B2B-4B26-9A92-F8EBC934E8E4}" sibTransId="{C44FC966-AEE2-4A73-83E8-5CFC59BD50E1}"/>
    <dgm:cxn modelId="{4C130AE9-D625-4BF2-965E-ED776C85E3C4}" srcId="{4ADDFA15-0A36-4EAC-97C1-6E8CCBC19BCF}" destId="{3608FC5F-10E3-4378-9953-C65F88EB5A2E}" srcOrd="0" destOrd="0" parTransId="{00C994B2-5D1A-4B62-A9AE-DE3CAF5121DF}" sibTransId="{2879AB0A-D60E-4150-BF5D-EB3CF3A3A065}"/>
    <dgm:cxn modelId="{DFF9C5EF-B518-4E91-BF48-F0562FA9B631}" type="presOf" srcId="{A3726B9B-F515-43C2-9DFE-76DB654A7191}" destId="{FFD27270-90BD-43CB-B415-30110437E576}" srcOrd="0" destOrd="0" presId="urn:microsoft.com/office/officeart/2008/layout/LinedList"/>
    <dgm:cxn modelId="{C4EF978C-E19E-4C85-AAC7-DF12D7FCC4A4}" type="presParOf" srcId="{88A7AE7B-2B36-41D5-8C4D-41429BFD5098}" destId="{D2739E67-F8BF-45B3-BD28-A0513F8E5458}" srcOrd="0" destOrd="0" presId="urn:microsoft.com/office/officeart/2008/layout/LinedList"/>
    <dgm:cxn modelId="{65DD147A-AB83-4781-8ECD-82B8B8EA8232}" type="presParOf" srcId="{88A7AE7B-2B36-41D5-8C4D-41429BFD5098}" destId="{712A67AB-79D8-4431-AE3E-CD4F4F3B6DDE}" srcOrd="1" destOrd="0" presId="urn:microsoft.com/office/officeart/2008/layout/LinedList"/>
    <dgm:cxn modelId="{BE2D4A23-CAE3-4DF3-B795-12B01BBBCA86}" type="presParOf" srcId="{712A67AB-79D8-4431-AE3E-CD4F4F3B6DDE}" destId="{429B85BB-00FC-41F1-9848-CA804B509199}" srcOrd="0" destOrd="0" presId="urn:microsoft.com/office/officeart/2008/layout/LinedList"/>
    <dgm:cxn modelId="{9351C289-409A-4F7D-B8D7-72542A72679A}" type="presParOf" srcId="{712A67AB-79D8-4431-AE3E-CD4F4F3B6DDE}" destId="{CBCA536F-597C-4B48-B74F-B44D01752211}" srcOrd="1" destOrd="0" presId="urn:microsoft.com/office/officeart/2008/layout/LinedList"/>
    <dgm:cxn modelId="{AC2CFE45-4713-466B-9C72-70FF173B2381}" type="presParOf" srcId="{88A7AE7B-2B36-41D5-8C4D-41429BFD5098}" destId="{4656448A-B28B-4CAD-9B5B-3D0977F78B29}" srcOrd="2" destOrd="0" presId="urn:microsoft.com/office/officeart/2008/layout/LinedList"/>
    <dgm:cxn modelId="{50D2785A-9178-415D-98DA-3453EFB2814D}" type="presParOf" srcId="{88A7AE7B-2B36-41D5-8C4D-41429BFD5098}" destId="{0AA91670-7CAB-45C1-9B74-F4409118026A}" srcOrd="3" destOrd="0" presId="urn:microsoft.com/office/officeart/2008/layout/LinedList"/>
    <dgm:cxn modelId="{46F2B436-3F9F-4B63-85A9-822CF9B48C93}" type="presParOf" srcId="{0AA91670-7CAB-45C1-9B74-F4409118026A}" destId="{F4F34C23-FB5D-4BE6-90CA-F0F42FD29907}" srcOrd="0" destOrd="0" presId="urn:microsoft.com/office/officeart/2008/layout/LinedList"/>
    <dgm:cxn modelId="{11AA5BD8-DB52-47D3-9DA3-8479E00F9A1E}" type="presParOf" srcId="{0AA91670-7CAB-45C1-9B74-F4409118026A}" destId="{C304E353-5625-4367-9EF9-111642BF5494}" srcOrd="1" destOrd="0" presId="urn:microsoft.com/office/officeart/2008/layout/LinedList"/>
    <dgm:cxn modelId="{F069FC0F-337D-49F6-B494-E07AA0C44174}" type="presParOf" srcId="{88A7AE7B-2B36-41D5-8C4D-41429BFD5098}" destId="{11E606E7-6123-4A19-9136-7B51779C80B7}" srcOrd="4" destOrd="0" presId="urn:microsoft.com/office/officeart/2008/layout/LinedList"/>
    <dgm:cxn modelId="{E60B1614-C382-44DB-841A-A832255BBF26}" type="presParOf" srcId="{88A7AE7B-2B36-41D5-8C4D-41429BFD5098}" destId="{CE819A87-D1FC-4ED4-9C69-6E384AD016FA}" srcOrd="5" destOrd="0" presId="urn:microsoft.com/office/officeart/2008/layout/LinedList"/>
    <dgm:cxn modelId="{D6CB1A59-5458-4FF5-8A1E-393E04994E99}" type="presParOf" srcId="{CE819A87-D1FC-4ED4-9C69-6E384AD016FA}" destId="{FFD27270-90BD-43CB-B415-30110437E576}" srcOrd="0" destOrd="0" presId="urn:microsoft.com/office/officeart/2008/layout/LinedList"/>
    <dgm:cxn modelId="{6BBB5CD3-05FA-4D61-B734-C4317B8BF937}" type="presParOf" srcId="{CE819A87-D1FC-4ED4-9C69-6E384AD016FA}" destId="{1D77F5E7-E53B-42AD-88BD-C5483DEF7537}"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739E67-F8BF-45B3-BD28-A0513F8E5458}">
      <dsp:nvSpPr>
        <dsp:cNvPr id="0" name=""/>
        <dsp:cNvSpPr/>
      </dsp:nvSpPr>
      <dsp:spPr>
        <a:xfrm>
          <a:off x="0" y="2703"/>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29B85BB-00FC-41F1-9848-CA804B509199}">
      <dsp:nvSpPr>
        <dsp:cNvPr id="0" name=""/>
        <dsp:cNvSpPr/>
      </dsp:nvSpPr>
      <dsp:spPr>
        <a:xfrm>
          <a:off x="0" y="2703"/>
          <a:ext cx="6900512" cy="1843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defRPr cap="all"/>
          </a:pPr>
          <a:r>
            <a:rPr lang="en-US" sz="3200" kern="1200" dirty="0"/>
            <a:t>-Delivering unwelcome Findings</a:t>
          </a:r>
        </a:p>
        <a:p>
          <a:pPr marL="0" lvl="0" indent="0" algn="l" defTabSz="1422400">
            <a:lnSpc>
              <a:spcPct val="90000"/>
            </a:lnSpc>
            <a:spcBef>
              <a:spcPct val="0"/>
            </a:spcBef>
            <a:spcAft>
              <a:spcPct val="35000"/>
            </a:spcAft>
            <a:buNone/>
            <a:defRPr cap="all"/>
          </a:pPr>
          <a:r>
            <a:rPr lang="en-US" sz="3200" kern="1200" dirty="0"/>
            <a:t>-The difference between academic consensus and good policy advice</a:t>
          </a:r>
        </a:p>
      </dsp:txBody>
      <dsp:txXfrm>
        <a:off x="0" y="2703"/>
        <a:ext cx="6900512" cy="1843578"/>
      </dsp:txXfrm>
    </dsp:sp>
    <dsp:sp modelId="{4656448A-B28B-4CAD-9B5B-3D0977F78B29}">
      <dsp:nvSpPr>
        <dsp:cNvPr id="0" name=""/>
        <dsp:cNvSpPr/>
      </dsp:nvSpPr>
      <dsp:spPr>
        <a:xfrm>
          <a:off x="0" y="1846281"/>
          <a:ext cx="6900512"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4F34C23-FB5D-4BE6-90CA-F0F42FD29907}">
      <dsp:nvSpPr>
        <dsp:cNvPr id="0" name=""/>
        <dsp:cNvSpPr/>
      </dsp:nvSpPr>
      <dsp:spPr>
        <a:xfrm>
          <a:off x="0" y="1846281"/>
          <a:ext cx="6900512" cy="1843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defRPr cap="all"/>
          </a:pPr>
          <a:r>
            <a:rPr lang="en-US" sz="3200" kern="1200" dirty="0"/>
            <a:t>-The complexity of multi-stakeholder governance processes</a:t>
          </a:r>
        </a:p>
      </dsp:txBody>
      <dsp:txXfrm>
        <a:off x="0" y="1846281"/>
        <a:ext cx="6900512" cy="1843578"/>
      </dsp:txXfrm>
    </dsp:sp>
    <dsp:sp modelId="{11E606E7-6123-4A19-9136-7B51779C80B7}">
      <dsp:nvSpPr>
        <dsp:cNvPr id="0" name=""/>
        <dsp:cNvSpPr/>
      </dsp:nvSpPr>
      <dsp:spPr>
        <a:xfrm>
          <a:off x="0" y="3689859"/>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FD27270-90BD-43CB-B415-30110437E576}">
      <dsp:nvSpPr>
        <dsp:cNvPr id="0" name=""/>
        <dsp:cNvSpPr/>
      </dsp:nvSpPr>
      <dsp:spPr>
        <a:xfrm>
          <a:off x="0" y="3689859"/>
          <a:ext cx="6900512" cy="1843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defRPr cap="all"/>
          </a:pPr>
          <a:r>
            <a:rPr lang="en-US" sz="3200" kern="1200"/>
            <a:t>-How </a:t>
          </a:r>
          <a:r>
            <a:rPr lang="en-US" sz="3200" kern="1200" dirty="0"/>
            <a:t>academic interventions can affect action among stakeholders</a:t>
          </a:r>
        </a:p>
      </dsp:txBody>
      <dsp:txXfrm>
        <a:off x="0" y="3689859"/>
        <a:ext cx="6900512" cy="1843578"/>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826BF2-6062-4F7C-951E-C72F52EF1943}" type="datetimeFigureOut">
              <a:rPr lang="en-US" smtClean="0"/>
              <a:t>5/27/2021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3C6902-318D-4FB4-8ECD-F92F656E810E}" type="slidenum">
              <a:rPr lang="en-US" smtClean="0"/>
              <a:t>‹#›</a:t>
            </a:fld>
            <a:endParaRPr lang="en-US"/>
          </a:p>
        </p:txBody>
      </p:sp>
    </p:spTree>
    <p:extLst>
      <p:ext uri="{BB962C8B-B14F-4D97-AF65-F5344CB8AC3E}">
        <p14:creationId xmlns:p14="http://schemas.microsoft.com/office/powerpoint/2010/main" val="32370850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Much of what we know about the policy process focuses on the policy process in governments. Opening up the black box, though, is different when we are speaking of multi-stakeholder engagement.</a:t>
            </a:r>
          </a:p>
          <a:p>
            <a:endParaRPr lang="en-US" dirty="0"/>
          </a:p>
          <a:p>
            <a:r>
              <a:rPr lang="en-US" dirty="0"/>
              <a:t>Government representatives are present in such engagements, but representatives from commercial firms and civil society organizations are also there. And UN working groups often have a particular culture of their own.</a:t>
            </a:r>
          </a:p>
          <a:p>
            <a:endParaRPr lang="en-US" dirty="0"/>
          </a:p>
          <a:p>
            <a:r>
              <a:rPr lang="en-US" dirty="0"/>
              <a:t>Understanding the rhythms of different kinds of actors is important, as well as potential tensions between these different rhythms. </a:t>
            </a:r>
          </a:p>
          <a:p>
            <a:endParaRPr lang="en-US" dirty="0"/>
          </a:p>
          <a:p>
            <a:r>
              <a:rPr lang="en-US" dirty="0"/>
              <a:t>It is also important to be aware of the perspective (or, possibly, baggage) we bring as academics. </a:t>
            </a:r>
          </a:p>
          <a:p>
            <a:endParaRPr lang="en-US" dirty="0"/>
          </a:p>
          <a:p>
            <a:r>
              <a:rPr lang="en-US" dirty="0"/>
              <a:t>In other segments, we have talked about the potential seduction of the policy world. But there is the potential for academic seduction as well. There are assumptions in academia, and conventional wisdom about what counts most, what assumptions make sense, etc. that can make it harder to understand what is going on in these settings.</a:t>
            </a:r>
          </a:p>
        </p:txBody>
      </p:sp>
      <p:sp>
        <p:nvSpPr>
          <p:cNvPr id="4" name="Slide Number Placeholder 3"/>
          <p:cNvSpPr>
            <a:spLocks noGrp="1"/>
          </p:cNvSpPr>
          <p:nvPr>
            <p:ph type="sldNum" sz="quarter" idx="5"/>
          </p:nvPr>
        </p:nvSpPr>
        <p:spPr/>
        <p:txBody>
          <a:bodyPr/>
          <a:lstStyle/>
          <a:p>
            <a:fld id="{C43C6902-318D-4FB4-8ECD-F92F656E810E}" type="slidenum">
              <a:rPr lang="en-US" smtClean="0"/>
              <a:t>2</a:t>
            </a:fld>
            <a:endParaRPr lang="en-US"/>
          </a:p>
        </p:txBody>
      </p:sp>
    </p:spTree>
    <p:extLst>
      <p:ext uri="{BB962C8B-B14F-4D97-AF65-F5344CB8AC3E}">
        <p14:creationId xmlns:p14="http://schemas.microsoft.com/office/powerpoint/2010/main" val="10321238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genesis of this session is really in the experiences of two academics: Tricia Olsen and Deborah Avant. This session goes over their personal experiences and then reflects on some more general issues related to the complexity of multi-stakeholder governance and how academic interventions affect not only the substance of what we “reported” but also the relationships among the stakeholders.</a:t>
            </a:r>
          </a:p>
          <a:p>
            <a:endParaRPr lang="en-US" dirty="0"/>
          </a:p>
          <a:p>
            <a:endParaRPr lang="en-US" dirty="0"/>
          </a:p>
        </p:txBody>
      </p:sp>
      <p:sp>
        <p:nvSpPr>
          <p:cNvPr id="4" name="Slide Number Placeholder 3"/>
          <p:cNvSpPr>
            <a:spLocks noGrp="1"/>
          </p:cNvSpPr>
          <p:nvPr>
            <p:ph type="sldNum" sz="quarter" idx="5"/>
          </p:nvPr>
        </p:nvSpPr>
        <p:spPr/>
        <p:txBody>
          <a:bodyPr/>
          <a:lstStyle/>
          <a:p>
            <a:fld id="{C43C6902-318D-4FB4-8ECD-F92F656E810E}" type="slidenum">
              <a:rPr lang="en-US" smtClean="0"/>
              <a:t>3</a:t>
            </a:fld>
            <a:endParaRPr lang="en-US"/>
          </a:p>
        </p:txBody>
      </p:sp>
    </p:spTree>
    <p:extLst>
      <p:ext uri="{BB962C8B-B14F-4D97-AF65-F5344CB8AC3E}">
        <p14:creationId xmlns:p14="http://schemas.microsoft.com/office/powerpoint/2010/main" val="5736385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Professor Olsen and her coauthor were contacted by a member of the UN working group on business and human rights because they were interested in collecting data to better understand where allegations of human rights abuse were occurring and weather victims have access to remedy. The scholars had completed other large database projects related to human rights and so this was a natural progression for us. They were excited about the partnership and, with a bit of seed money from their universities, got to work.</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After collecting data for the pilot project, Professor Olsen was invited to attend a closed meeting with members of the UN working group, civil society, and state representatives. As someone who cares deeply about her work having practical implications for policy makers, business leaders, and human rights advocates around the world she was thrilled that she would have an opportunity to share some findings. she was particularly excited because some of the findings, in short, challenged some of the underlying assumptions of the UN Guiding Principles on Business Human Rights, the primary document that to this day still guides much of the work in the space.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What Professor Olsen didn't appreciate at the time is that this group was wholly dedicated to ensuring that the UN GPS were adopted broadly. They were not interested, at least in this forum, in disgusting its shortcomings. In retrospect this is completely obvious, but at the time she was so pleased to share interesting, unexpected findings from what was, at the time, the most comprehensive data collection effort on business and human rights, that she lost sight of her audience, their constraints, and better understanding her role therein.</a:t>
            </a:r>
          </a:p>
          <a:p>
            <a:endParaRPr lang="en-US" dirty="0"/>
          </a:p>
        </p:txBody>
      </p:sp>
      <p:sp>
        <p:nvSpPr>
          <p:cNvPr id="4" name="Slide Number Placeholder 3"/>
          <p:cNvSpPr>
            <a:spLocks noGrp="1"/>
          </p:cNvSpPr>
          <p:nvPr>
            <p:ph type="sldNum" sz="quarter" idx="5"/>
          </p:nvPr>
        </p:nvSpPr>
        <p:spPr/>
        <p:txBody>
          <a:bodyPr/>
          <a:lstStyle/>
          <a:p>
            <a:fld id="{C43C6902-318D-4FB4-8ECD-F92F656E810E}" type="slidenum">
              <a:rPr lang="en-US" smtClean="0"/>
              <a:t>4</a:t>
            </a:fld>
            <a:endParaRPr lang="en-US"/>
          </a:p>
        </p:txBody>
      </p:sp>
    </p:spTree>
    <p:extLst>
      <p:ext uri="{BB962C8B-B14F-4D97-AF65-F5344CB8AC3E}">
        <p14:creationId xmlns:p14="http://schemas.microsoft.com/office/powerpoint/2010/main" val="13410573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endParaRPr lang="en-US" dirty="0"/>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US" dirty="0"/>
              <a:t>The first lesson Professor Olsen learned is the importance of clarifying my role. From the start, there were misconceptions about what her </a:t>
            </a:r>
            <a:r>
              <a:rPr lang="en-US" dirty="0" err="1"/>
              <a:t>analysus</a:t>
            </a:r>
            <a:r>
              <a:rPr lang="en-US" dirty="0"/>
              <a:t> (or data) could do. </a:t>
            </a:r>
            <a:r>
              <a:rPr lang="en-US" sz="1200" kern="1200" dirty="0">
                <a:solidFill>
                  <a:schemeClr val="tx1"/>
                </a:solidFill>
                <a:effectLst/>
                <a:latin typeface="+mn-lt"/>
                <a:ea typeface="+mn-ea"/>
                <a:cs typeface="+mn-cs"/>
              </a:rPr>
              <a:t>In fact, when they were first approached about this partnership the contact said that they could collect data to show that the UNGPs were working. They quickly explained that whether the UN GPSR quote working in quote is an empirical question which they would be happy to explore. But they could not guarantee that the data would fall one way or the other. They thought we had clarified this point, but in retrospect it's important to have this conversation at length and revisit it periodically.</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endParaRPr lang="en-US" dirty="0"/>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US" dirty="0"/>
              <a:t>Second, it is important to consider how research aligns with the policy cycle. While Professor Olsen and her co-author had numerous conversations about filling the data gap and the powerful role that data could play in data-driven policymaking, the findings they had to share were not helpful as the UNWG was charged with implementing the UNGPs, not reconsidering core assumptions therein. In psychological research “motivated inference” describes a scenario in which people have strong motivations or incentives, and thus they are very selective in the sort of evidence they absorb or internalize. We’ve all been there: once we’ve made a decision, we only want to hear information that supports that decision. </a:t>
            </a:r>
          </a:p>
          <a:p>
            <a:pPr marL="685800" marR="0" lvl="1" indent="-228600" algn="l" defTabSz="914400" rtl="0" eaLnBrk="1" fontAlgn="auto" latinLnBrk="0" hangingPunct="1">
              <a:lnSpc>
                <a:spcPct val="100000"/>
              </a:lnSpc>
              <a:spcBef>
                <a:spcPts val="0"/>
              </a:spcBef>
              <a:spcAft>
                <a:spcPts val="0"/>
              </a:spcAft>
              <a:buClrTx/>
              <a:buSzTx/>
              <a:buFont typeface="+mj-lt"/>
              <a:buAutoNum type="alphaLcParenR"/>
              <a:tabLst/>
              <a:defRPr/>
            </a:pPr>
            <a:r>
              <a:rPr lang="en-US" dirty="0"/>
              <a:t>This observation is in no way meant to be a criticism of the UNWG, but rather an observation that understanding the difference between the scholar’s incentives (share fascinating findings) and the policymaker’s incentives (show that policies are working, are widely adopted) will shape the interaction. </a:t>
            </a:r>
            <a:r>
              <a:rPr lang="en-US" sz="1200" kern="1200" dirty="0">
                <a:solidFill>
                  <a:schemeClr val="tx1"/>
                </a:solidFill>
                <a:effectLst/>
                <a:latin typeface="+mn-lt"/>
                <a:ea typeface="+mn-ea"/>
                <a:cs typeface="+mn-cs"/>
              </a:rPr>
              <a:t>Importantly, this is when the UNWG on Business and Human Rights was also being pulled into broader discussion about the need for a human rights treaty to create an international legally binding instrument on transnational corporations. While the UNWG and those working on the treaty are coordinating efforts now, at the time it wasn't clear whether the treaty effort would usurp the work of those seeking to spread the adoption of the voluntary UNGPs.</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endParaRPr lang="en-US" sz="1200" kern="1200" dirty="0">
              <a:solidFill>
                <a:schemeClr val="tx1"/>
              </a:solidFill>
              <a:effectLst/>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US" dirty="0"/>
              <a:t>The third and final lesson is that unpopular research must be shared, but in a way that fosters conversation. The findings were (are!) intriguing and Professor Olsen assumed others would think so, too. When it came time to share, she was so wrapped up in these findings, she expected they would spur greater inquiry and interest.  At a minimum, she expected some type of engagement: perhaps thoughtful glances or some furious note taking in the audience. As she presented these findings, instead of pleasantly surprised and engaged faces, the room fell silent. If she had a redo button, she would frame unpopular findings as the beginning of a conversation. It would entail saying something as simple as “</a:t>
            </a:r>
            <a:r>
              <a:rPr lang="en-US" i="1" dirty="0"/>
              <a:t>I know what I’m telling you is unexpected and even unwanted, but how can we use this information as we move forward?”</a:t>
            </a:r>
            <a:r>
              <a:rPr lang="en-US" dirty="0"/>
              <a:t> There are countless conversations to be had in light of (and despite of) unpopular findings. Sparking conversation is a good outcome, much preferred to stopping discussion all together.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short, one key question engaged scholars must ask is: how do we criticize the very institutions (and its stakeholders) we are working with when their good will is necessary to bring about better policy outcomes? When sharing unpopular findings, what obligations (if any) do scholars have when policymakers do not care to hear the message? I hope these lessons helps you think through your own research and how to share unpopular findings, especially in a way that insights conversation, rather than closure.</a:t>
            </a:r>
          </a:p>
          <a:p>
            <a:endParaRPr lang="en-US" dirty="0"/>
          </a:p>
        </p:txBody>
      </p:sp>
      <p:sp>
        <p:nvSpPr>
          <p:cNvPr id="4" name="Slide Number Placeholder 3"/>
          <p:cNvSpPr>
            <a:spLocks noGrp="1"/>
          </p:cNvSpPr>
          <p:nvPr>
            <p:ph type="sldNum" sz="quarter" idx="5"/>
          </p:nvPr>
        </p:nvSpPr>
        <p:spPr/>
        <p:txBody>
          <a:bodyPr/>
          <a:lstStyle/>
          <a:p>
            <a:fld id="{C43C6902-318D-4FB4-8ECD-F92F656E810E}" type="slidenum">
              <a:rPr lang="en-US" smtClean="0"/>
              <a:t>5</a:t>
            </a:fld>
            <a:endParaRPr lang="en-US"/>
          </a:p>
        </p:txBody>
      </p:sp>
    </p:spTree>
    <p:extLst>
      <p:ext uri="{BB962C8B-B14F-4D97-AF65-F5344CB8AC3E}">
        <p14:creationId xmlns:p14="http://schemas.microsoft.com/office/powerpoint/2010/main" val="25590908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 In 2004 Professor Avant sat with a representative of the ICRC in her office at GW and used her political science expertise to tell him why any hope for regulating private security was a lost cause. Its use in Iraq had sent us on a downward spiral toward more abuse, less accountability, more expense. Things were moving toward a “Mad Max” world. </a:t>
            </a:r>
          </a:p>
          <a:p>
            <a:endParaRPr lang="en-US" sz="1200" dirty="0"/>
          </a:p>
          <a:p>
            <a:r>
              <a:rPr lang="en-US" sz="1200" dirty="0"/>
              <a:t>She explained why every option he brought up would not possibly work given who decides on US policy, the incentives they had, and their worldview – even if Democrats came back in power. </a:t>
            </a:r>
          </a:p>
          <a:p>
            <a:r>
              <a:rPr lang="en-US" sz="1200" dirty="0"/>
              <a:t>	Policymakers in the US took as gospel that contractor flexibility was key to US national security and resisted anything that would impede that flexibility. </a:t>
            </a:r>
          </a:p>
          <a:p>
            <a:r>
              <a:rPr lang="en-US" sz="1200" dirty="0"/>
              <a:t>	Plus, many of the problems in Iraq were caused by companies working for clients that didn’t even understand how to manage them – from Mercy Corps to ABC News. </a:t>
            </a:r>
          </a:p>
          <a:p>
            <a:r>
              <a:rPr lang="en-US" sz="1200" dirty="0"/>
              <a:t>	And no one could even agree on the scope of private security as it had spread so quickly in Iraq and Afghanistan – every thing from personal security to intelligence to prison guards and more. </a:t>
            </a:r>
          </a:p>
          <a:p>
            <a:endParaRPr lang="en-US" sz="1200" dirty="0"/>
          </a:p>
          <a:p>
            <a:r>
              <a:rPr lang="en-US" sz="1200" dirty="0"/>
              <a:t>The meeting ended with a sad realization that they could see no path forward. </a:t>
            </a:r>
          </a:p>
          <a:p>
            <a:endParaRPr lang="en-US" sz="1200" dirty="0"/>
          </a:p>
          <a:p>
            <a:r>
              <a:rPr lang="en-US" sz="1200" dirty="0"/>
              <a:t>Nonetheless, the ICRC and the Swiss Ministry of Foreign Affairs pressed ahead.</a:t>
            </a:r>
          </a:p>
          <a:p>
            <a:endParaRPr lang="en-US" sz="1200" dirty="0"/>
          </a:p>
          <a:p>
            <a:r>
              <a:rPr lang="en-US" sz="1200" dirty="0"/>
              <a:t>They held a meeting of stakeholders – bowing to the lowest common denominator to get as many in the room as possible just to discuss existing international commitments and what they might mean for private security. No self-respecting political scientist, including Professor Avant, had any hope for that meeting.</a:t>
            </a:r>
          </a:p>
          <a:p>
            <a:endParaRPr lang="en-US" sz="1200" dirty="0"/>
          </a:p>
          <a:p>
            <a:r>
              <a:rPr lang="en-US" sz="1200" dirty="0"/>
              <a:t>Yet, five years later Professor Avant sat at a CNAS seminar and listened to Gary </a:t>
            </a:r>
            <a:r>
              <a:rPr lang="en-US" sz="1200" dirty="0" err="1"/>
              <a:t>Motsek</a:t>
            </a:r>
            <a:r>
              <a:rPr lang="en-US" sz="1200" dirty="0"/>
              <a:t>, DoD Deputy Assistant Secretary for Program Support (the office in charge of contractors), argue for a system to, in effect, translate International Humanitarian and Human Rights commitments for private security companies, license those who pledged to uphold these and hire only them.  Already the Montreux Document had been issued, defining private security, offering three categories of state relationship to the industry, and identifying relevant international law and best practices. The US was not only a signatory, it had become an advocate for a follow on process to develop a code of conduct for private security to facilitate something like the licensing system Gary was advocating for.</a:t>
            </a:r>
          </a:p>
          <a:p>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This experience caused Dr. Avant’s to reflect critically on some academic assumptions. So much mainstream work in international relations is focused on structural variables. Scholars put so much effort into articulating them and indictors about them, that they may lose sight of their potential to change. And, assumptions in international relations are overwhelmingly focused on who wins, which assumes that people know their interests ahead of time. But one of the key ways policy solutions emerge is when processes generate changes in the way people or organizations see their interests.</a:t>
            </a:r>
          </a:p>
          <a:p>
            <a:endParaRPr lang="en-US" sz="1200" dirty="0"/>
          </a:p>
          <a:p>
            <a:endParaRPr lang="en-US" sz="1200" dirty="0"/>
          </a:p>
          <a:p>
            <a:endParaRPr lang="en-US" dirty="0"/>
          </a:p>
        </p:txBody>
      </p:sp>
      <p:sp>
        <p:nvSpPr>
          <p:cNvPr id="4" name="Slide Number Placeholder 3"/>
          <p:cNvSpPr>
            <a:spLocks noGrp="1"/>
          </p:cNvSpPr>
          <p:nvPr>
            <p:ph type="sldNum" sz="quarter" idx="5"/>
          </p:nvPr>
        </p:nvSpPr>
        <p:spPr/>
        <p:txBody>
          <a:bodyPr/>
          <a:lstStyle/>
          <a:p>
            <a:fld id="{C43C6902-318D-4FB4-8ECD-F92F656E810E}" type="slidenum">
              <a:rPr lang="en-US" smtClean="0"/>
              <a:t>6</a:t>
            </a:fld>
            <a:endParaRPr lang="en-US"/>
          </a:p>
        </p:txBody>
      </p:sp>
    </p:spTree>
    <p:extLst>
      <p:ext uri="{BB962C8B-B14F-4D97-AF65-F5344CB8AC3E}">
        <p14:creationId xmlns:p14="http://schemas.microsoft.com/office/powerpoint/2010/main" val="17846595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a:p>
            <a:r>
              <a:rPr lang="en-US" sz="1200" dirty="0"/>
              <a:t>So, lesson #1 is about how scholars might pay attention to different arguments when they are thinking about the policy process. Rather than focusing only on structural arguments, they might examine process arguments that do focus on change. These can be quite helpful understanding when change is more likely and when it is not. This is a situation where scholars might take precautions to avoid the academic “seduction” that leads us to focus on what is prominent in the field. Even though process arguments are not often as prominent in the field, they can be very important for understanding how events are unfolding. If Professor Avant had a redo button, she would outline the structural impediments but also elements of the process that could be promising.</a:t>
            </a:r>
          </a:p>
          <a:p>
            <a:endParaRPr lang="en-US" sz="1200" dirty="0"/>
          </a:p>
          <a:p>
            <a:r>
              <a:rPr lang="en-US" sz="1200" dirty="0"/>
              <a:t>Lesson #2 focuses on different ways that one can interact as a process begins to move in ways you, as a scholar, do not expect. </a:t>
            </a:r>
          </a:p>
          <a:p>
            <a:pPr marL="171450" indent="-171450">
              <a:buFont typeface="Arial" panose="020B0604020202020204" pitchFamily="34" charset="0"/>
              <a:buChar char="•"/>
            </a:pPr>
            <a:r>
              <a:rPr lang="en-US" sz="1200" dirty="0"/>
              <a:t>	One is to remain committed to a researcher hat, perhaps drawing new hypotheses and seeing what unfolds.</a:t>
            </a:r>
          </a:p>
          <a:p>
            <a:pPr marL="0" indent="0">
              <a:buFont typeface="Arial" panose="020B0604020202020204" pitchFamily="34" charset="0"/>
              <a:buNone/>
            </a:pPr>
            <a:endParaRPr lang="en-US" sz="1200" dirty="0"/>
          </a:p>
          <a:p>
            <a:pPr marL="171450" indent="-171450">
              <a:buFont typeface="Arial" panose="020B0604020202020204" pitchFamily="34" charset="0"/>
              <a:buChar char="•"/>
            </a:pPr>
            <a:r>
              <a:rPr lang="en-US" sz="1200" dirty="0"/>
              <a:t>	Another, though is to switch hats from researcher, per se, to participant observer. Professor Avant adopted this second strategy. She was more 	curious about what would happen than ready to share her expertise. Plus, she really wanted the governance process to work and was not sure her 	scholarly work was relevant to that. She witched hat to being a participant, a booster for governance. She sees that as being critical to her to play a 	productive role. But it also was useful to her future research as she was able to later look back and analyze the very process she had participated 	in.</a:t>
            </a:r>
          </a:p>
          <a:p>
            <a:endParaRPr lang="en-US" sz="1200" dirty="0"/>
          </a:p>
          <a:p>
            <a:r>
              <a:rPr lang="en-US" sz="1200" dirty="0"/>
              <a:t>Lesson #3. Professor Avant’s entrée to the process was through the relationships she had in government and industry, and the knowledge she had of their process. This, though, made her a bit suspect in civil society’s eyes. This was especially true among those civil society representatives she did not know already. As an academic, she was placed with civil society in the three pillar process that developed around the International Code of Conduct Association. Though her knowledge of industry was useful in this process (because she had done so many interviews in the industry, she could weigh in with thoughts on how different companies might react differently), some saw her as a apologist for the companies because of this knowledge. Also, she had relationships at both the State and DoD, who approached the process very differently even though both were representing the “US government”. Each were sometimes wary that she might be “on” the other team. </a:t>
            </a:r>
          </a:p>
          <a:p>
            <a:endParaRPr lang="en-US" sz="1200" dirty="0"/>
          </a:p>
          <a:p>
            <a:r>
              <a:rPr lang="en-US" sz="1200" dirty="0"/>
              <a:t>Being aware of how others see your role and why is important for your capacity to maintain your presence in the process and move conversations in a productive direction.</a:t>
            </a:r>
          </a:p>
          <a:p>
            <a:endParaRPr lang="en-US" sz="1200" dirty="0"/>
          </a:p>
          <a:p>
            <a:endParaRPr lang="en-US" sz="1200" dirty="0"/>
          </a:p>
          <a:p>
            <a:endParaRPr lang="en-US" dirty="0"/>
          </a:p>
        </p:txBody>
      </p:sp>
      <p:sp>
        <p:nvSpPr>
          <p:cNvPr id="4" name="Slide Number Placeholder 3"/>
          <p:cNvSpPr>
            <a:spLocks noGrp="1"/>
          </p:cNvSpPr>
          <p:nvPr>
            <p:ph type="sldNum" sz="quarter" idx="5"/>
          </p:nvPr>
        </p:nvSpPr>
        <p:spPr/>
        <p:txBody>
          <a:bodyPr/>
          <a:lstStyle/>
          <a:p>
            <a:fld id="{C43C6902-318D-4FB4-8ECD-F92F656E810E}" type="slidenum">
              <a:rPr lang="en-US" smtClean="0"/>
              <a:t>7</a:t>
            </a:fld>
            <a:endParaRPr lang="en-US"/>
          </a:p>
        </p:txBody>
      </p:sp>
    </p:spTree>
    <p:extLst>
      <p:ext uri="{BB962C8B-B14F-4D97-AF65-F5344CB8AC3E}">
        <p14:creationId xmlns:p14="http://schemas.microsoft.com/office/powerpoint/2010/main" val="17187808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Have you had experiences that are similar in any way to Professor Olsen’s and/or Professor Avant’s?</a:t>
            </a:r>
          </a:p>
          <a:p>
            <a:endParaRPr lang="en-US" dirty="0"/>
          </a:p>
          <a:p>
            <a:r>
              <a:rPr lang="en-US" dirty="0"/>
              <a:t>Group discussion.</a:t>
            </a:r>
          </a:p>
        </p:txBody>
      </p:sp>
      <p:sp>
        <p:nvSpPr>
          <p:cNvPr id="4" name="Slide Number Placeholder 3"/>
          <p:cNvSpPr>
            <a:spLocks noGrp="1"/>
          </p:cNvSpPr>
          <p:nvPr>
            <p:ph type="sldNum" sz="quarter" idx="5"/>
          </p:nvPr>
        </p:nvSpPr>
        <p:spPr/>
        <p:txBody>
          <a:bodyPr/>
          <a:lstStyle/>
          <a:p>
            <a:fld id="{C43C6902-318D-4FB4-8ECD-F92F656E810E}" type="slidenum">
              <a:rPr lang="en-US" smtClean="0"/>
              <a:t>8</a:t>
            </a:fld>
            <a:endParaRPr lang="en-US"/>
          </a:p>
        </p:txBody>
      </p:sp>
    </p:spTree>
    <p:extLst>
      <p:ext uri="{BB962C8B-B14F-4D97-AF65-F5344CB8AC3E}">
        <p14:creationId xmlns:p14="http://schemas.microsoft.com/office/powerpoint/2010/main" val="41511599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now going to break you into five groups – each to address the associated question. We will reconvene after and report back on our discussions.</a:t>
            </a:r>
          </a:p>
        </p:txBody>
      </p:sp>
      <p:sp>
        <p:nvSpPr>
          <p:cNvPr id="4" name="Slide Number Placeholder 3"/>
          <p:cNvSpPr>
            <a:spLocks noGrp="1"/>
          </p:cNvSpPr>
          <p:nvPr>
            <p:ph type="sldNum" sz="quarter" idx="5"/>
          </p:nvPr>
        </p:nvSpPr>
        <p:spPr/>
        <p:txBody>
          <a:bodyPr/>
          <a:lstStyle/>
          <a:p>
            <a:fld id="{C43C6902-318D-4FB4-8ECD-F92F656E810E}" type="slidenum">
              <a:rPr lang="en-US" smtClean="0"/>
              <a:t>9</a:t>
            </a:fld>
            <a:endParaRPr lang="en-US"/>
          </a:p>
        </p:txBody>
      </p:sp>
    </p:spTree>
    <p:extLst>
      <p:ext uri="{BB962C8B-B14F-4D97-AF65-F5344CB8AC3E}">
        <p14:creationId xmlns:p14="http://schemas.microsoft.com/office/powerpoint/2010/main" val="2562351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Concluding discussion, including time for each participant to jot down their key take </a:t>
            </a:r>
            <a:r>
              <a:rPr lang="en-US" dirty="0" err="1"/>
              <a:t>aways</a:t>
            </a:r>
            <a:r>
              <a:rPr lang="en-US" dirty="0"/>
              <a:t>.</a:t>
            </a:r>
          </a:p>
        </p:txBody>
      </p:sp>
      <p:sp>
        <p:nvSpPr>
          <p:cNvPr id="4" name="Slide Number Placeholder 3"/>
          <p:cNvSpPr>
            <a:spLocks noGrp="1"/>
          </p:cNvSpPr>
          <p:nvPr>
            <p:ph type="sldNum" sz="quarter" idx="5"/>
          </p:nvPr>
        </p:nvSpPr>
        <p:spPr/>
        <p:txBody>
          <a:bodyPr/>
          <a:lstStyle/>
          <a:p>
            <a:fld id="{C43C6902-318D-4FB4-8ECD-F92F656E810E}" type="slidenum">
              <a:rPr lang="en-US" smtClean="0"/>
              <a:t>10</a:t>
            </a:fld>
            <a:endParaRPr lang="en-US"/>
          </a:p>
        </p:txBody>
      </p:sp>
    </p:spTree>
    <p:extLst>
      <p:ext uri="{BB962C8B-B14F-4D97-AF65-F5344CB8AC3E}">
        <p14:creationId xmlns:p14="http://schemas.microsoft.com/office/powerpoint/2010/main" val="8949240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584E0-A91D-4756-A9D2-A82A1510291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0613F5D-C21F-4B99-98C1-B7E4727C136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29F1387-EEEF-42D0-A570-2BB5BF23C4C9}"/>
              </a:ext>
            </a:extLst>
          </p:cNvPr>
          <p:cNvSpPr>
            <a:spLocks noGrp="1"/>
          </p:cNvSpPr>
          <p:nvPr>
            <p:ph type="dt" sz="half" idx="10"/>
          </p:nvPr>
        </p:nvSpPr>
        <p:spPr/>
        <p:txBody>
          <a:bodyPr/>
          <a:lstStyle/>
          <a:p>
            <a:fld id="{CC40C743-E5E9-47D9-8C6C-7FADC612B6CA}" type="datetimeFigureOut">
              <a:rPr lang="en-US" smtClean="0"/>
              <a:t>5/27/2021</a:t>
            </a:fld>
            <a:endParaRPr lang="en-US"/>
          </a:p>
        </p:txBody>
      </p:sp>
      <p:sp>
        <p:nvSpPr>
          <p:cNvPr id="5" name="Footer Placeholder 4">
            <a:extLst>
              <a:ext uri="{FF2B5EF4-FFF2-40B4-BE49-F238E27FC236}">
                <a16:creationId xmlns:a16="http://schemas.microsoft.com/office/drawing/2014/main" id="{D8C92DA1-3374-4586-986F-3D4AD09ED4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BECE3B-3E97-4C33-BE23-AD774E9DDBBE}"/>
              </a:ext>
            </a:extLst>
          </p:cNvPr>
          <p:cNvSpPr>
            <a:spLocks noGrp="1"/>
          </p:cNvSpPr>
          <p:nvPr>
            <p:ph type="sldNum" sz="quarter" idx="12"/>
          </p:nvPr>
        </p:nvSpPr>
        <p:spPr/>
        <p:txBody>
          <a:bodyPr/>
          <a:lstStyle/>
          <a:p>
            <a:fld id="{A4B761C0-F68B-42B9-AB40-D70DCED5C0DF}" type="slidenum">
              <a:rPr lang="en-US" smtClean="0"/>
              <a:t>‹#›</a:t>
            </a:fld>
            <a:endParaRPr lang="en-US"/>
          </a:p>
        </p:txBody>
      </p:sp>
    </p:spTree>
    <p:extLst>
      <p:ext uri="{BB962C8B-B14F-4D97-AF65-F5344CB8AC3E}">
        <p14:creationId xmlns:p14="http://schemas.microsoft.com/office/powerpoint/2010/main" val="143126112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914E18-299E-4496-B854-50BA37DDA76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69A301F-461E-4594-9AF5-087A69B431C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04DF75-C886-42E7-AC5E-6C1D0423E579}"/>
              </a:ext>
            </a:extLst>
          </p:cNvPr>
          <p:cNvSpPr>
            <a:spLocks noGrp="1"/>
          </p:cNvSpPr>
          <p:nvPr>
            <p:ph type="dt" sz="half" idx="10"/>
          </p:nvPr>
        </p:nvSpPr>
        <p:spPr/>
        <p:txBody>
          <a:bodyPr/>
          <a:lstStyle/>
          <a:p>
            <a:fld id="{CC40C743-E5E9-47D9-8C6C-7FADC612B6CA}" type="datetimeFigureOut">
              <a:rPr lang="en-US" smtClean="0"/>
              <a:t>5/27/2021</a:t>
            </a:fld>
            <a:endParaRPr lang="en-US"/>
          </a:p>
        </p:txBody>
      </p:sp>
      <p:sp>
        <p:nvSpPr>
          <p:cNvPr id="5" name="Footer Placeholder 4">
            <a:extLst>
              <a:ext uri="{FF2B5EF4-FFF2-40B4-BE49-F238E27FC236}">
                <a16:creationId xmlns:a16="http://schemas.microsoft.com/office/drawing/2014/main" id="{DD8054F1-D77A-4A2C-8186-E5DF6F07A5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A0F68D-E0E6-478D-9733-9D7B3F5A2E98}"/>
              </a:ext>
            </a:extLst>
          </p:cNvPr>
          <p:cNvSpPr>
            <a:spLocks noGrp="1"/>
          </p:cNvSpPr>
          <p:nvPr>
            <p:ph type="sldNum" sz="quarter" idx="12"/>
          </p:nvPr>
        </p:nvSpPr>
        <p:spPr/>
        <p:txBody>
          <a:bodyPr/>
          <a:lstStyle/>
          <a:p>
            <a:fld id="{A4B761C0-F68B-42B9-AB40-D70DCED5C0DF}" type="slidenum">
              <a:rPr lang="en-US" smtClean="0"/>
              <a:t>‹#›</a:t>
            </a:fld>
            <a:endParaRPr lang="en-US"/>
          </a:p>
        </p:txBody>
      </p:sp>
    </p:spTree>
    <p:extLst>
      <p:ext uri="{BB962C8B-B14F-4D97-AF65-F5344CB8AC3E}">
        <p14:creationId xmlns:p14="http://schemas.microsoft.com/office/powerpoint/2010/main" val="185032933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7B77C30-3E7E-41AA-81F6-FABC2EF0DD0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102F5D0-0518-490F-B5E0-5D49C6E30E7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EF2870-2976-4EB3-BC36-D76B82A1E9ED}"/>
              </a:ext>
            </a:extLst>
          </p:cNvPr>
          <p:cNvSpPr>
            <a:spLocks noGrp="1"/>
          </p:cNvSpPr>
          <p:nvPr>
            <p:ph type="dt" sz="half" idx="10"/>
          </p:nvPr>
        </p:nvSpPr>
        <p:spPr/>
        <p:txBody>
          <a:bodyPr/>
          <a:lstStyle/>
          <a:p>
            <a:fld id="{CC40C743-E5E9-47D9-8C6C-7FADC612B6CA}" type="datetimeFigureOut">
              <a:rPr lang="en-US" smtClean="0"/>
              <a:t>5/27/2021</a:t>
            </a:fld>
            <a:endParaRPr lang="en-US"/>
          </a:p>
        </p:txBody>
      </p:sp>
      <p:sp>
        <p:nvSpPr>
          <p:cNvPr id="5" name="Footer Placeholder 4">
            <a:extLst>
              <a:ext uri="{FF2B5EF4-FFF2-40B4-BE49-F238E27FC236}">
                <a16:creationId xmlns:a16="http://schemas.microsoft.com/office/drawing/2014/main" id="{E2ED79EF-0427-4C79-8C65-5BEFA483C0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EB91A0-5CB8-4A1D-A6D8-4504A1D12425}"/>
              </a:ext>
            </a:extLst>
          </p:cNvPr>
          <p:cNvSpPr>
            <a:spLocks noGrp="1"/>
          </p:cNvSpPr>
          <p:nvPr>
            <p:ph type="sldNum" sz="quarter" idx="12"/>
          </p:nvPr>
        </p:nvSpPr>
        <p:spPr/>
        <p:txBody>
          <a:bodyPr/>
          <a:lstStyle/>
          <a:p>
            <a:fld id="{A4B761C0-F68B-42B9-AB40-D70DCED5C0DF}" type="slidenum">
              <a:rPr lang="en-US" smtClean="0"/>
              <a:t>‹#›</a:t>
            </a:fld>
            <a:endParaRPr lang="en-US"/>
          </a:p>
        </p:txBody>
      </p:sp>
    </p:spTree>
    <p:extLst>
      <p:ext uri="{BB962C8B-B14F-4D97-AF65-F5344CB8AC3E}">
        <p14:creationId xmlns:p14="http://schemas.microsoft.com/office/powerpoint/2010/main" val="70397950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050C3-9943-4026-BA65-FFAD653C61F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1B1DC32-821C-4A4F-A10A-51644D7EE76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6F9214-17D3-4C6F-89AF-07FA4C5579D9}"/>
              </a:ext>
            </a:extLst>
          </p:cNvPr>
          <p:cNvSpPr>
            <a:spLocks noGrp="1"/>
          </p:cNvSpPr>
          <p:nvPr>
            <p:ph type="dt" sz="half" idx="10"/>
          </p:nvPr>
        </p:nvSpPr>
        <p:spPr/>
        <p:txBody>
          <a:bodyPr/>
          <a:lstStyle/>
          <a:p>
            <a:fld id="{CC40C743-E5E9-47D9-8C6C-7FADC612B6CA}" type="datetimeFigureOut">
              <a:rPr lang="en-US" smtClean="0"/>
              <a:t>5/27/2021</a:t>
            </a:fld>
            <a:endParaRPr lang="en-US"/>
          </a:p>
        </p:txBody>
      </p:sp>
      <p:sp>
        <p:nvSpPr>
          <p:cNvPr id="5" name="Footer Placeholder 4">
            <a:extLst>
              <a:ext uri="{FF2B5EF4-FFF2-40B4-BE49-F238E27FC236}">
                <a16:creationId xmlns:a16="http://schemas.microsoft.com/office/drawing/2014/main" id="{7DABF887-AE7C-4F89-A428-4772725D44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C5689C-28D3-4770-B2F6-34AE6AF5FFA9}"/>
              </a:ext>
            </a:extLst>
          </p:cNvPr>
          <p:cNvSpPr>
            <a:spLocks noGrp="1"/>
          </p:cNvSpPr>
          <p:nvPr>
            <p:ph type="sldNum" sz="quarter" idx="12"/>
          </p:nvPr>
        </p:nvSpPr>
        <p:spPr/>
        <p:txBody>
          <a:bodyPr/>
          <a:lstStyle/>
          <a:p>
            <a:fld id="{A4B761C0-F68B-42B9-AB40-D70DCED5C0DF}" type="slidenum">
              <a:rPr lang="en-US" smtClean="0"/>
              <a:t>‹#›</a:t>
            </a:fld>
            <a:endParaRPr lang="en-US"/>
          </a:p>
        </p:txBody>
      </p:sp>
    </p:spTree>
    <p:extLst>
      <p:ext uri="{BB962C8B-B14F-4D97-AF65-F5344CB8AC3E}">
        <p14:creationId xmlns:p14="http://schemas.microsoft.com/office/powerpoint/2010/main" val="402931045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38D4C-CCE8-47F6-B958-84E82E03BAE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832EF95-C8FA-414E-BC12-4D795B1DB8D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2C30C70-FB33-421C-B239-6B10EF6E6138}"/>
              </a:ext>
            </a:extLst>
          </p:cNvPr>
          <p:cNvSpPr>
            <a:spLocks noGrp="1"/>
          </p:cNvSpPr>
          <p:nvPr>
            <p:ph type="dt" sz="half" idx="10"/>
          </p:nvPr>
        </p:nvSpPr>
        <p:spPr/>
        <p:txBody>
          <a:bodyPr/>
          <a:lstStyle/>
          <a:p>
            <a:fld id="{CC40C743-E5E9-47D9-8C6C-7FADC612B6CA}" type="datetimeFigureOut">
              <a:rPr lang="en-US" smtClean="0"/>
              <a:t>5/27/2021</a:t>
            </a:fld>
            <a:endParaRPr lang="en-US"/>
          </a:p>
        </p:txBody>
      </p:sp>
      <p:sp>
        <p:nvSpPr>
          <p:cNvPr id="5" name="Footer Placeholder 4">
            <a:extLst>
              <a:ext uri="{FF2B5EF4-FFF2-40B4-BE49-F238E27FC236}">
                <a16:creationId xmlns:a16="http://schemas.microsoft.com/office/drawing/2014/main" id="{666788A7-EC74-447A-B52F-EAF4F3E21F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F9577B-A7DE-4810-A401-ED1BF1CC42E2}"/>
              </a:ext>
            </a:extLst>
          </p:cNvPr>
          <p:cNvSpPr>
            <a:spLocks noGrp="1"/>
          </p:cNvSpPr>
          <p:nvPr>
            <p:ph type="sldNum" sz="quarter" idx="12"/>
          </p:nvPr>
        </p:nvSpPr>
        <p:spPr/>
        <p:txBody>
          <a:bodyPr/>
          <a:lstStyle/>
          <a:p>
            <a:fld id="{A4B761C0-F68B-42B9-AB40-D70DCED5C0DF}" type="slidenum">
              <a:rPr lang="en-US" smtClean="0"/>
              <a:t>‹#›</a:t>
            </a:fld>
            <a:endParaRPr lang="en-US"/>
          </a:p>
        </p:txBody>
      </p:sp>
    </p:spTree>
    <p:extLst>
      <p:ext uri="{BB962C8B-B14F-4D97-AF65-F5344CB8AC3E}">
        <p14:creationId xmlns:p14="http://schemas.microsoft.com/office/powerpoint/2010/main" val="282791085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007A2-A5EE-44E4-9F3B-0DA4B44E102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905B446-28C7-4CC1-918D-DC1763BA321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C3AB1FD-BD2D-45DC-9AD3-79F3FD83C17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5A89144-0BE6-4158-811C-FB8E32D3FC39}"/>
              </a:ext>
            </a:extLst>
          </p:cNvPr>
          <p:cNvSpPr>
            <a:spLocks noGrp="1"/>
          </p:cNvSpPr>
          <p:nvPr>
            <p:ph type="dt" sz="half" idx="10"/>
          </p:nvPr>
        </p:nvSpPr>
        <p:spPr/>
        <p:txBody>
          <a:bodyPr/>
          <a:lstStyle/>
          <a:p>
            <a:fld id="{CC40C743-E5E9-47D9-8C6C-7FADC612B6CA}" type="datetimeFigureOut">
              <a:rPr lang="en-US" smtClean="0"/>
              <a:t>5/27/2021</a:t>
            </a:fld>
            <a:endParaRPr lang="en-US"/>
          </a:p>
        </p:txBody>
      </p:sp>
      <p:sp>
        <p:nvSpPr>
          <p:cNvPr id="6" name="Footer Placeholder 5">
            <a:extLst>
              <a:ext uri="{FF2B5EF4-FFF2-40B4-BE49-F238E27FC236}">
                <a16:creationId xmlns:a16="http://schemas.microsoft.com/office/drawing/2014/main" id="{CC855349-5A82-404D-8CC7-BA297AF3B2E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893A5B0-0825-4F4F-A7A7-990709AD40A5}"/>
              </a:ext>
            </a:extLst>
          </p:cNvPr>
          <p:cNvSpPr>
            <a:spLocks noGrp="1"/>
          </p:cNvSpPr>
          <p:nvPr>
            <p:ph type="sldNum" sz="quarter" idx="12"/>
          </p:nvPr>
        </p:nvSpPr>
        <p:spPr/>
        <p:txBody>
          <a:bodyPr/>
          <a:lstStyle/>
          <a:p>
            <a:fld id="{A4B761C0-F68B-42B9-AB40-D70DCED5C0DF}" type="slidenum">
              <a:rPr lang="en-US" smtClean="0"/>
              <a:t>‹#›</a:t>
            </a:fld>
            <a:endParaRPr lang="en-US"/>
          </a:p>
        </p:txBody>
      </p:sp>
    </p:spTree>
    <p:extLst>
      <p:ext uri="{BB962C8B-B14F-4D97-AF65-F5344CB8AC3E}">
        <p14:creationId xmlns:p14="http://schemas.microsoft.com/office/powerpoint/2010/main" val="371306477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78819D-A201-4E21-8EF6-8ED0D2BEB72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5D1718E-B0E5-4AE0-9FF9-2F8E4D7B081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BB52BB6-4C36-4366-A138-53849EEC813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030A6F0-61B8-4159-99EF-F0E2F2C9BCD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3EB3DF7-E741-4E0A-BED5-148AD69C5B3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8F58BF9-B7F9-4D73-9466-DE487854BECE}"/>
              </a:ext>
            </a:extLst>
          </p:cNvPr>
          <p:cNvSpPr>
            <a:spLocks noGrp="1"/>
          </p:cNvSpPr>
          <p:nvPr>
            <p:ph type="dt" sz="half" idx="10"/>
          </p:nvPr>
        </p:nvSpPr>
        <p:spPr/>
        <p:txBody>
          <a:bodyPr/>
          <a:lstStyle/>
          <a:p>
            <a:fld id="{CC40C743-E5E9-47D9-8C6C-7FADC612B6CA}" type="datetimeFigureOut">
              <a:rPr lang="en-US" smtClean="0"/>
              <a:t>5/27/2021</a:t>
            </a:fld>
            <a:endParaRPr lang="en-US"/>
          </a:p>
        </p:txBody>
      </p:sp>
      <p:sp>
        <p:nvSpPr>
          <p:cNvPr id="8" name="Footer Placeholder 7">
            <a:extLst>
              <a:ext uri="{FF2B5EF4-FFF2-40B4-BE49-F238E27FC236}">
                <a16:creationId xmlns:a16="http://schemas.microsoft.com/office/drawing/2014/main" id="{3414962E-4C6F-46AE-AC2B-2B267623933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2F1E5EA-9D73-4038-A343-B943797441D5}"/>
              </a:ext>
            </a:extLst>
          </p:cNvPr>
          <p:cNvSpPr>
            <a:spLocks noGrp="1"/>
          </p:cNvSpPr>
          <p:nvPr>
            <p:ph type="sldNum" sz="quarter" idx="12"/>
          </p:nvPr>
        </p:nvSpPr>
        <p:spPr/>
        <p:txBody>
          <a:bodyPr/>
          <a:lstStyle/>
          <a:p>
            <a:fld id="{A4B761C0-F68B-42B9-AB40-D70DCED5C0DF}" type="slidenum">
              <a:rPr lang="en-US" smtClean="0"/>
              <a:t>‹#›</a:t>
            </a:fld>
            <a:endParaRPr lang="en-US"/>
          </a:p>
        </p:txBody>
      </p:sp>
    </p:spTree>
    <p:extLst>
      <p:ext uri="{BB962C8B-B14F-4D97-AF65-F5344CB8AC3E}">
        <p14:creationId xmlns:p14="http://schemas.microsoft.com/office/powerpoint/2010/main" val="277241900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89DEA1-CD0C-41AE-ADD7-519E267A382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2EC2D8C-B6D8-4DF7-BA98-69A5216AE249}"/>
              </a:ext>
            </a:extLst>
          </p:cNvPr>
          <p:cNvSpPr>
            <a:spLocks noGrp="1"/>
          </p:cNvSpPr>
          <p:nvPr>
            <p:ph type="dt" sz="half" idx="10"/>
          </p:nvPr>
        </p:nvSpPr>
        <p:spPr/>
        <p:txBody>
          <a:bodyPr/>
          <a:lstStyle/>
          <a:p>
            <a:fld id="{CC40C743-E5E9-47D9-8C6C-7FADC612B6CA}" type="datetimeFigureOut">
              <a:rPr lang="en-US" smtClean="0"/>
              <a:t>5/27/2021</a:t>
            </a:fld>
            <a:endParaRPr lang="en-US"/>
          </a:p>
        </p:txBody>
      </p:sp>
      <p:sp>
        <p:nvSpPr>
          <p:cNvPr id="4" name="Footer Placeholder 3">
            <a:extLst>
              <a:ext uri="{FF2B5EF4-FFF2-40B4-BE49-F238E27FC236}">
                <a16:creationId xmlns:a16="http://schemas.microsoft.com/office/drawing/2014/main" id="{AA803D20-5C27-4C4F-99C2-03219B65D58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0CDA413-892D-41D5-AF91-39DD9C496026}"/>
              </a:ext>
            </a:extLst>
          </p:cNvPr>
          <p:cNvSpPr>
            <a:spLocks noGrp="1"/>
          </p:cNvSpPr>
          <p:nvPr>
            <p:ph type="sldNum" sz="quarter" idx="12"/>
          </p:nvPr>
        </p:nvSpPr>
        <p:spPr/>
        <p:txBody>
          <a:bodyPr/>
          <a:lstStyle/>
          <a:p>
            <a:fld id="{A4B761C0-F68B-42B9-AB40-D70DCED5C0DF}" type="slidenum">
              <a:rPr lang="en-US" smtClean="0"/>
              <a:t>‹#›</a:t>
            </a:fld>
            <a:endParaRPr lang="en-US"/>
          </a:p>
        </p:txBody>
      </p:sp>
    </p:spTree>
    <p:extLst>
      <p:ext uri="{BB962C8B-B14F-4D97-AF65-F5344CB8AC3E}">
        <p14:creationId xmlns:p14="http://schemas.microsoft.com/office/powerpoint/2010/main" val="39324589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92B5760-96B6-4795-B791-BEAB53FBF6E4}"/>
              </a:ext>
            </a:extLst>
          </p:cNvPr>
          <p:cNvSpPr>
            <a:spLocks noGrp="1"/>
          </p:cNvSpPr>
          <p:nvPr>
            <p:ph type="dt" sz="half" idx="10"/>
          </p:nvPr>
        </p:nvSpPr>
        <p:spPr/>
        <p:txBody>
          <a:bodyPr/>
          <a:lstStyle/>
          <a:p>
            <a:fld id="{CC40C743-E5E9-47D9-8C6C-7FADC612B6CA}" type="datetimeFigureOut">
              <a:rPr lang="en-US" smtClean="0"/>
              <a:t>5/27/2021</a:t>
            </a:fld>
            <a:endParaRPr lang="en-US"/>
          </a:p>
        </p:txBody>
      </p:sp>
      <p:sp>
        <p:nvSpPr>
          <p:cNvPr id="3" name="Footer Placeholder 2">
            <a:extLst>
              <a:ext uri="{FF2B5EF4-FFF2-40B4-BE49-F238E27FC236}">
                <a16:creationId xmlns:a16="http://schemas.microsoft.com/office/drawing/2014/main" id="{CA060E9C-B758-4873-BB29-7CCCFD7C23A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B62BC82-D1F0-44D0-B749-B76120F9796A}"/>
              </a:ext>
            </a:extLst>
          </p:cNvPr>
          <p:cNvSpPr>
            <a:spLocks noGrp="1"/>
          </p:cNvSpPr>
          <p:nvPr>
            <p:ph type="sldNum" sz="quarter" idx="12"/>
          </p:nvPr>
        </p:nvSpPr>
        <p:spPr/>
        <p:txBody>
          <a:bodyPr/>
          <a:lstStyle/>
          <a:p>
            <a:fld id="{A4B761C0-F68B-42B9-AB40-D70DCED5C0DF}" type="slidenum">
              <a:rPr lang="en-US" smtClean="0"/>
              <a:t>‹#›</a:t>
            </a:fld>
            <a:endParaRPr lang="en-US"/>
          </a:p>
        </p:txBody>
      </p:sp>
    </p:spTree>
    <p:extLst>
      <p:ext uri="{BB962C8B-B14F-4D97-AF65-F5344CB8AC3E}">
        <p14:creationId xmlns:p14="http://schemas.microsoft.com/office/powerpoint/2010/main" val="63466056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6E945-0C57-4E41-B176-2070E9A87F6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E3114A0-7F97-4BC5-97E6-BB2642E0154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4D1F7D3-88F9-45BE-BCA8-770BCD4642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A85FC55-FFEA-4AFB-9C15-152D40D28D90}"/>
              </a:ext>
            </a:extLst>
          </p:cNvPr>
          <p:cNvSpPr>
            <a:spLocks noGrp="1"/>
          </p:cNvSpPr>
          <p:nvPr>
            <p:ph type="dt" sz="half" idx="10"/>
          </p:nvPr>
        </p:nvSpPr>
        <p:spPr/>
        <p:txBody>
          <a:bodyPr/>
          <a:lstStyle/>
          <a:p>
            <a:fld id="{CC40C743-E5E9-47D9-8C6C-7FADC612B6CA}" type="datetimeFigureOut">
              <a:rPr lang="en-US" smtClean="0"/>
              <a:t>5/27/2021</a:t>
            </a:fld>
            <a:endParaRPr lang="en-US"/>
          </a:p>
        </p:txBody>
      </p:sp>
      <p:sp>
        <p:nvSpPr>
          <p:cNvPr id="6" name="Footer Placeholder 5">
            <a:extLst>
              <a:ext uri="{FF2B5EF4-FFF2-40B4-BE49-F238E27FC236}">
                <a16:creationId xmlns:a16="http://schemas.microsoft.com/office/drawing/2014/main" id="{5C99A878-3645-47AC-8C2C-937B0D6CFCF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B9FA882-8E80-4E96-917E-CE1108D038F3}"/>
              </a:ext>
            </a:extLst>
          </p:cNvPr>
          <p:cNvSpPr>
            <a:spLocks noGrp="1"/>
          </p:cNvSpPr>
          <p:nvPr>
            <p:ph type="sldNum" sz="quarter" idx="12"/>
          </p:nvPr>
        </p:nvSpPr>
        <p:spPr/>
        <p:txBody>
          <a:bodyPr/>
          <a:lstStyle/>
          <a:p>
            <a:fld id="{A4B761C0-F68B-42B9-AB40-D70DCED5C0DF}" type="slidenum">
              <a:rPr lang="en-US" smtClean="0"/>
              <a:t>‹#›</a:t>
            </a:fld>
            <a:endParaRPr lang="en-US"/>
          </a:p>
        </p:txBody>
      </p:sp>
    </p:spTree>
    <p:extLst>
      <p:ext uri="{BB962C8B-B14F-4D97-AF65-F5344CB8AC3E}">
        <p14:creationId xmlns:p14="http://schemas.microsoft.com/office/powerpoint/2010/main" val="241739349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DCAB97-1979-4E5C-A500-D39A1514B9B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743AFF3-94D8-4A8C-849D-98ED6DA91D4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6205C48-AB73-4AF0-BD5D-C8059F63A8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A4F0734-E0BE-406E-8920-DE2D2C439287}"/>
              </a:ext>
            </a:extLst>
          </p:cNvPr>
          <p:cNvSpPr>
            <a:spLocks noGrp="1"/>
          </p:cNvSpPr>
          <p:nvPr>
            <p:ph type="dt" sz="half" idx="10"/>
          </p:nvPr>
        </p:nvSpPr>
        <p:spPr/>
        <p:txBody>
          <a:bodyPr/>
          <a:lstStyle/>
          <a:p>
            <a:fld id="{CC40C743-E5E9-47D9-8C6C-7FADC612B6CA}" type="datetimeFigureOut">
              <a:rPr lang="en-US" smtClean="0"/>
              <a:t>5/27/2021</a:t>
            </a:fld>
            <a:endParaRPr lang="en-US"/>
          </a:p>
        </p:txBody>
      </p:sp>
      <p:sp>
        <p:nvSpPr>
          <p:cNvPr id="6" name="Footer Placeholder 5">
            <a:extLst>
              <a:ext uri="{FF2B5EF4-FFF2-40B4-BE49-F238E27FC236}">
                <a16:creationId xmlns:a16="http://schemas.microsoft.com/office/drawing/2014/main" id="{04A3AF79-0A1A-4C61-BDDD-E002B23C9EE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1C596C5-857F-4B01-AD20-0185492BBCBC}"/>
              </a:ext>
            </a:extLst>
          </p:cNvPr>
          <p:cNvSpPr>
            <a:spLocks noGrp="1"/>
          </p:cNvSpPr>
          <p:nvPr>
            <p:ph type="sldNum" sz="quarter" idx="12"/>
          </p:nvPr>
        </p:nvSpPr>
        <p:spPr/>
        <p:txBody>
          <a:bodyPr/>
          <a:lstStyle/>
          <a:p>
            <a:fld id="{A4B761C0-F68B-42B9-AB40-D70DCED5C0DF}" type="slidenum">
              <a:rPr lang="en-US" smtClean="0"/>
              <a:t>‹#›</a:t>
            </a:fld>
            <a:endParaRPr lang="en-US"/>
          </a:p>
        </p:txBody>
      </p:sp>
    </p:spTree>
    <p:extLst>
      <p:ext uri="{BB962C8B-B14F-4D97-AF65-F5344CB8AC3E}">
        <p14:creationId xmlns:p14="http://schemas.microsoft.com/office/powerpoint/2010/main" val="351749455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71F23C7-06C9-4EF0-8E70-1A98BE81D47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D2A5A9C-F1F5-414C-B43A-782E16AA687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7893A2-C57A-4BAC-8252-341972ECA45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40C743-E5E9-47D9-8C6C-7FADC612B6CA}" type="datetimeFigureOut">
              <a:rPr lang="en-US" smtClean="0"/>
              <a:t>5/27/2021</a:t>
            </a:fld>
            <a:endParaRPr lang="en-US"/>
          </a:p>
        </p:txBody>
      </p:sp>
      <p:sp>
        <p:nvSpPr>
          <p:cNvPr id="5" name="Footer Placeholder 4">
            <a:extLst>
              <a:ext uri="{FF2B5EF4-FFF2-40B4-BE49-F238E27FC236}">
                <a16:creationId xmlns:a16="http://schemas.microsoft.com/office/drawing/2014/main" id="{A144A54E-8ABE-47FD-A19B-554FE1E90A8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4D264DA-F053-42F1-82ED-78DACDC9C1B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B761C0-F68B-42B9-AB40-D70DCED5C0DF}" type="slidenum">
              <a:rPr lang="en-US" smtClean="0"/>
              <a:t>‹#›</a:t>
            </a:fld>
            <a:endParaRPr lang="en-US"/>
          </a:p>
        </p:txBody>
      </p:sp>
    </p:spTree>
    <p:extLst>
      <p:ext uri="{BB962C8B-B14F-4D97-AF65-F5344CB8AC3E}">
        <p14:creationId xmlns:p14="http://schemas.microsoft.com/office/powerpoint/2010/main" val="3341462645"/>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Lst>
  <mc:AlternateContent xmlns:mc="http://schemas.openxmlformats.org/markup-compatibility/2006" xmlns:p14="http://schemas.microsoft.com/office/powerpoint/2010/main">
    <mc:Choice Requires="p14">
      <p:transition p14:dur="0" advClick="0"/>
    </mc:Choice>
    <mc:Fallback xmlns="">
      <p:transition advClick="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6.emf"/></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DD4438A-0AEA-4E09-8DAD-73806266BCDF}"/>
              </a:ext>
            </a:extLst>
          </p:cNvPr>
          <p:cNvSpPr/>
          <p:nvPr/>
        </p:nvSpPr>
        <p:spPr>
          <a:xfrm>
            <a:off x="659922" y="3553905"/>
            <a:ext cx="10869105" cy="2098118"/>
          </a:xfrm>
          <a:prstGeom prst="rect">
            <a:avLst/>
          </a:prstGeom>
        </p:spPr>
        <p:txBody>
          <a:bodyPr vert="horz" lIns="91440" tIns="45720" rIns="91440" bIns="45720" rtlCol="0" anchor="ctr">
            <a:noAutofit/>
          </a:bodyPr>
          <a:lstStyle/>
          <a:p>
            <a:pPr algn="r">
              <a:lnSpc>
                <a:spcPct val="90000"/>
              </a:lnSpc>
              <a:spcAft>
                <a:spcPts val="600"/>
              </a:spcAft>
            </a:pPr>
            <a:r>
              <a:rPr lang="en-US" sz="2000" dirty="0" err="1">
                <a:latin typeface="Trebuchet MS" panose="020B0603020202020204" pitchFamily="34" charset="0"/>
              </a:rPr>
              <a:t>Sié</a:t>
            </a:r>
            <a:r>
              <a:rPr lang="en-US" sz="2000" dirty="0">
                <a:latin typeface="Trebuchet MS" panose="020B0603020202020204" pitchFamily="34" charset="0"/>
              </a:rPr>
              <a:t> </a:t>
            </a:r>
            <a:r>
              <a:rPr lang="en-US" sz="2000" dirty="0" err="1">
                <a:latin typeface="Trebuchet MS" panose="020B0603020202020204" pitchFamily="34" charset="0"/>
              </a:rPr>
              <a:t>Chéou</a:t>
            </a:r>
            <a:r>
              <a:rPr lang="en-US" sz="2000" dirty="0">
                <a:latin typeface="Trebuchet MS" panose="020B0603020202020204" pitchFamily="34" charset="0"/>
              </a:rPr>
              <a:t>-Kang Center for International Security &amp; Diplomacy</a:t>
            </a:r>
          </a:p>
          <a:p>
            <a:pPr algn="r">
              <a:lnSpc>
                <a:spcPct val="90000"/>
              </a:lnSpc>
              <a:spcAft>
                <a:spcPts val="600"/>
              </a:spcAft>
            </a:pPr>
            <a:r>
              <a:rPr lang="en-US" sz="2000" dirty="0">
                <a:latin typeface="Trebuchet MS" panose="020B0603020202020204" pitchFamily="34" charset="0"/>
              </a:rPr>
              <a:t>Josef Korbel School of International Studies</a:t>
            </a:r>
          </a:p>
          <a:p>
            <a:pPr algn="r">
              <a:lnSpc>
                <a:spcPct val="90000"/>
              </a:lnSpc>
              <a:spcAft>
                <a:spcPts val="600"/>
              </a:spcAft>
            </a:pPr>
            <a:r>
              <a:rPr lang="en-US" sz="2000" dirty="0">
                <a:latin typeface="Trebuchet MS" panose="020B0603020202020204" pitchFamily="34" charset="0"/>
              </a:rPr>
              <a:t>University of Denver</a:t>
            </a:r>
          </a:p>
          <a:p>
            <a:pPr algn="r">
              <a:lnSpc>
                <a:spcPct val="90000"/>
              </a:lnSpc>
              <a:spcAft>
                <a:spcPts val="600"/>
              </a:spcAft>
            </a:pPr>
            <a:r>
              <a:rPr lang="en-US" sz="2000" dirty="0">
                <a:latin typeface="Trebuchet MS" panose="020B0603020202020204" pitchFamily="34" charset="0"/>
              </a:rPr>
              <a:t> </a:t>
            </a:r>
          </a:p>
          <a:p>
            <a:pPr algn="r">
              <a:lnSpc>
                <a:spcPct val="90000"/>
              </a:lnSpc>
              <a:spcAft>
                <a:spcPts val="600"/>
              </a:spcAft>
            </a:pPr>
            <a:r>
              <a:rPr lang="en-US" sz="2000" dirty="0">
                <a:latin typeface="Trebuchet MS" panose="020B0603020202020204" pitchFamily="34" charset="0"/>
              </a:rPr>
              <a:t>Sponsored by Carnegie Corporation of New York</a:t>
            </a:r>
          </a:p>
        </p:txBody>
      </p:sp>
      <p:pic>
        <p:nvPicPr>
          <p:cNvPr id="5" name="Picture 4">
            <a:extLst>
              <a:ext uri="{FF2B5EF4-FFF2-40B4-BE49-F238E27FC236}">
                <a16:creationId xmlns:a16="http://schemas.microsoft.com/office/drawing/2014/main" id="{DD4B3165-CE1D-41B8-AE45-638BB413E68C}"/>
              </a:ext>
            </a:extLst>
          </p:cNvPr>
          <p:cNvPicPr>
            <a:picLocks noChangeAspect="1"/>
          </p:cNvPicPr>
          <p:nvPr/>
        </p:nvPicPr>
        <p:blipFill rotWithShape="1">
          <a:blip r:embed="rId2"/>
          <a:srcRect l="1168" t="5816" r="1481" b="6149"/>
          <a:stretch/>
        </p:blipFill>
        <p:spPr>
          <a:xfrm>
            <a:off x="659922" y="1342468"/>
            <a:ext cx="10869105" cy="1744613"/>
          </a:xfrm>
          <a:prstGeom prst="rect">
            <a:avLst/>
          </a:prstGeom>
        </p:spPr>
      </p:pic>
      <p:sp>
        <p:nvSpPr>
          <p:cNvPr id="6" name="TextBox 5">
            <a:extLst>
              <a:ext uri="{FF2B5EF4-FFF2-40B4-BE49-F238E27FC236}">
                <a16:creationId xmlns:a16="http://schemas.microsoft.com/office/drawing/2014/main" id="{ADB5F32F-3410-4467-B553-465FF546D0BD}"/>
              </a:ext>
            </a:extLst>
          </p:cNvPr>
          <p:cNvSpPr txBox="1"/>
          <p:nvPr/>
        </p:nvSpPr>
        <p:spPr>
          <a:xfrm>
            <a:off x="-1" y="0"/>
            <a:ext cx="12188952" cy="228600"/>
          </a:xfrm>
          <a:prstGeom prst="rect">
            <a:avLst/>
          </a:prstGeom>
          <a:solidFill>
            <a:srgbClr val="8B2332"/>
          </a:solidFill>
        </p:spPr>
        <p:txBody>
          <a:bodyPr wrap="square" rtlCol="0">
            <a:spAutoFit/>
          </a:bodyPr>
          <a:lstStyle/>
          <a:p>
            <a:endParaRPr lang="en-US" dirty="0"/>
          </a:p>
        </p:txBody>
      </p:sp>
      <p:sp>
        <p:nvSpPr>
          <p:cNvPr id="12" name="TextBox 11">
            <a:extLst>
              <a:ext uri="{FF2B5EF4-FFF2-40B4-BE49-F238E27FC236}">
                <a16:creationId xmlns:a16="http://schemas.microsoft.com/office/drawing/2014/main" id="{562CA7BC-2E4F-4CF7-9667-4FED5FBEC9AD}"/>
              </a:ext>
            </a:extLst>
          </p:cNvPr>
          <p:cNvSpPr txBox="1"/>
          <p:nvPr/>
        </p:nvSpPr>
        <p:spPr>
          <a:xfrm>
            <a:off x="3048" y="6585670"/>
            <a:ext cx="12188952" cy="274320"/>
          </a:xfrm>
          <a:prstGeom prst="rect">
            <a:avLst/>
          </a:prstGeom>
          <a:solidFill>
            <a:srgbClr val="00637B"/>
          </a:solidFill>
        </p:spPr>
        <p:txBody>
          <a:bodyPr wrap="square" rtlCol="0">
            <a:spAutoFit/>
          </a:bodyPr>
          <a:lstStyle/>
          <a:p>
            <a:endParaRPr lang="en-US" dirty="0"/>
          </a:p>
        </p:txBody>
      </p:sp>
      <p:pic>
        <p:nvPicPr>
          <p:cNvPr id="61" name="Picture 60">
            <a:extLst>
              <a:ext uri="{FF2B5EF4-FFF2-40B4-BE49-F238E27FC236}">
                <a16:creationId xmlns:a16="http://schemas.microsoft.com/office/drawing/2014/main" id="{07AD38D6-E6E3-439B-949A-CEABD9EC6487}"/>
              </a:ext>
            </a:extLst>
          </p:cNvPr>
          <p:cNvPicPr/>
          <p:nvPr/>
        </p:nvPicPr>
        <p:blipFill>
          <a:blip r:embed="rId3" cstate="screen">
            <a:extLst>
              <a:ext uri="{28A0092B-C50C-407E-A947-70E740481C1C}">
                <a14:useLocalDpi xmlns:a14="http://schemas.microsoft.com/office/drawing/2010/main"/>
              </a:ext>
            </a:extLst>
          </a:blip>
          <a:stretch>
            <a:fillRect/>
          </a:stretch>
        </p:blipFill>
        <p:spPr>
          <a:xfrm>
            <a:off x="553273" y="5652023"/>
            <a:ext cx="1600200" cy="752475"/>
          </a:xfrm>
          <a:prstGeom prst="rect">
            <a:avLst/>
          </a:prstGeom>
        </p:spPr>
      </p:pic>
      <p:pic>
        <p:nvPicPr>
          <p:cNvPr id="62" name="Picture 61">
            <a:extLst>
              <a:ext uri="{FF2B5EF4-FFF2-40B4-BE49-F238E27FC236}">
                <a16:creationId xmlns:a16="http://schemas.microsoft.com/office/drawing/2014/main" id="{DE9654A8-2020-41D5-9813-6F23586E8790}"/>
              </a:ext>
            </a:extLst>
          </p:cNvPr>
          <p:cNvPicPr/>
          <p:nvPr/>
        </p:nvPicPr>
        <p:blipFill>
          <a:blip r:embed="rId4" cstate="screen">
            <a:extLst>
              <a:ext uri="{28A0092B-C50C-407E-A947-70E740481C1C}">
                <a14:useLocalDpi xmlns:a14="http://schemas.microsoft.com/office/drawing/2010/main"/>
              </a:ext>
            </a:extLst>
          </a:blip>
          <a:stretch>
            <a:fillRect/>
          </a:stretch>
        </p:blipFill>
        <p:spPr>
          <a:xfrm>
            <a:off x="2420090" y="5707483"/>
            <a:ext cx="1601470" cy="665480"/>
          </a:xfrm>
          <a:prstGeom prst="rect">
            <a:avLst/>
          </a:prstGeom>
        </p:spPr>
      </p:pic>
      <p:pic>
        <p:nvPicPr>
          <p:cNvPr id="63" name="Picture 62">
            <a:extLst>
              <a:ext uri="{FF2B5EF4-FFF2-40B4-BE49-F238E27FC236}">
                <a16:creationId xmlns:a16="http://schemas.microsoft.com/office/drawing/2014/main" id="{E7DEAFEB-2064-4FDE-88D1-D95E3C94A46E}"/>
              </a:ext>
            </a:extLst>
          </p:cNvPr>
          <p:cNvPicPr/>
          <p:nvPr/>
        </p:nvPicPr>
        <p:blipFill>
          <a:blip r:embed="rId5" cstate="screen">
            <a:extLst>
              <a:ext uri="{28A0092B-C50C-407E-A947-70E740481C1C}">
                <a14:useLocalDpi xmlns:a14="http://schemas.microsoft.com/office/drawing/2010/main"/>
              </a:ext>
            </a:extLst>
          </a:blip>
          <a:stretch>
            <a:fillRect/>
          </a:stretch>
        </p:blipFill>
        <p:spPr>
          <a:xfrm>
            <a:off x="4498232" y="5707483"/>
            <a:ext cx="1428750" cy="768350"/>
          </a:xfrm>
          <a:prstGeom prst="rect">
            <a:avLst/>
          </a:prstGeom>
        </p:spPr>
      </p:pic>
    </p:spTree>
    <p:extLst>
      <p:ext uri="{BB962C8B-B14F-4D97-AF65-F5344CB8AC3E}">
        <p14:creationId xmlns:p14="http://schemas.microsoft.com/office/powerpoint/2010/main" val="279983912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DD4438A-0AEA-4E09-8DAD-73806266BCDF}"/>
              </a:ext>
            </a:extLst>
          </p:cNvPr>
          <p:cNvSpPr/>
          <p:nvPr/>
        </p:nvSpPr>
        <p:spPr>
          <a:xfrm>
            <a:off x="635000" y="640823"/>
            <a:ext cx="3418659" cy="5583148"/>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6000" kern="1200" dirty="0">
                <a:solidFill>
                  <a:schemeClr val="tx1"/>
                </a:solidFill>
                <a:latin typeface="+mj-lt"/>
                <a:ea typeface="+mj-ea"/>
                <a:cs typeface="+mj-cs"/>
              </a:rPr>
              <a:t>Lessons Learned?</a:t>
            </a:r>
          </a:p>
        </p:txBody>
      </p:sp>
      <p:sp>
        <p:nvSpPr>
          <p:cNvPr id="29"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ADB5F32F-3410-4467-B553-465FF546D0BD}"/>
              </a:ext>
            </a:extLst>
          </p:cNvPr>
          <p:cNvSpPr txBox="1"/>
          <p:nvPr/>
        </p:nvSpPr>
        <p:spPr>
          <a:xfrm>
            <a:off x="-1" y="0"/>
            <a:ext cx="12188952" cy="228600"/>
          </a:xfrm>
          <a:prstGeom prst="rect">
            <a:avLst/>
          </a:prstGeom>
          <a:solidFill>
            <a:srgbClr val="8B2332"/>
          </a:solidFill>
        </p:spPr>
        <p:txBody>
          <a:bodyPr wrap="square" rtlCol="0">
            <a:spAutoFit/>
          </a:bodyPr>
          <a:lstStyle/>
          <a:p>
            <a:endParaRPr lang="en-US" dirty="0"/>
          </a:p>
        </p:txBody>
      </p:sp>
      <p:sp>
        <p:nvSpPr>
          <p:cNvPr id="12" name="TextBox 11">
            <a:extLst>
              <a:ext uri="{FF2B5EF4-FFF2-40B4-BE49-F238E27FC236}">
                <a16:creationId xmlns:a16="http://schemas.microsoft.com/office/drawing/2014/main" id="{562CA7BC-2E4F-4CF7-9667-4FED5FBEC9AD}"/>
              </a:ext>
            </a:extLst>
          </p:cNvPr>
          <p:cNvSpPr txBox="1"/>
          <p:nvPr/>
        </p:nvSpPr>
        <p:spPr>
          <a:xfrm>
            <a:off x="3048" y="6585670"/>
            <a:ext cx="12188952" cy="274320"/>
          </a:xfrm>
          <a:prstGeom prst="rect">
            <a:avLst/>
          </a:prstGeom>
          <a:solidFill>
            <a:srgbClr val="00637B"/>
          </a:solidFill>
        </p:spPr>
        <p:txBody>
          <a:bodyPr wrap="square" rtlCol="0">
            <a:spAutoFit/>
          </a:bodyPr>
          <a:lstStyle/>
          <a:p>
            <a:endParaRPr lang="en-US" dirty="0"/>
          </a:p>
        </p:txBody>
      </p:sp>
    </p:spTree>
    <p:extLst>
      <p:ext uri="{BB962C8B-B14F-4D97-AF65-F5344CB8AC3E}">
        <p14:creationId xmlns:p14="http://schemas.microsoft.com/office/powerpoint/2010/main" val="203248997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5E52985E-2553-471E-82AA-5ED7A32989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3308" y="4462044"/>
            <a:ext cx="11438793" cy="1844256"/>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26" name="Picture 2" descr="Elements to Include in Guidance on National Action Plans | Institute for Human  Rights and Business">
            <a:extLst>
              <a:ext uri="{FF2B5EF4-FFF2-40B4-BE49-F238E27FC236}">
                <a16:creationId xmlns:a16="http://schemas.microsoft.com/office/drawing/2014/main" id="{04D82BA0-C6E8-45B5-9468-B40698624525}"/>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93308" y="384363"/>
            <a:ext cx="5559480" cy="368617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401ECE0C-6DD4-4442-A5DA-96A09DFC41FC}"/>
              </a:ext>
            </a:extLst>
          </p:cNvPr>
          <p:cNvPicPr>
            <a:picLocks noChangeAspect="1"/>
          </p:cNvPicPr>
          <p:nvPr/>
        </p:nvPicPr>
        <p:blipFill>
          <a:blip r:embed="rId4"/>
          <a:stretch>
            <a:fillRect/>
          </a:stretch>
        </p:blipFill>
        <p:spPr>
          <a:xfrm>
            <a:off x="6456746" y="357013"/>
            <a:ext cx="5136934" cy="3749040"/>
          </a:xfrm>
          <a:prstGeom prst="rect">
            <a:avLst/>
          </a:prstGeom>
        </p:spPr>
      </p:pic>
      <p:cxnSp>
        <p:nvCxnSpPr>
          <p:cNvPr id="73" name="Straight Connector 72">
            <a:extLst>
              <a:ext uri="{FF2B5EF4-FFF2-40B4-BE49-F238E27FC236}">
                <a16:creationId xmlns:a16="http://schemas.microsoft.com/office/drawing/2014/main" id="{DAE3ABC6-4042-4293-A7DF-F01181363B7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4739873" y="4690076"/>
            <a:ext cx="0" cy="1371600"/>
          </a:xfrm>
          <a:prstGeom prst="line">
            <a:avLst/>
          </a:prstGeom>
          <a:ln w="19050">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ADD4438A-0AEA-4E09-8DAD-73806266BCDF}"/>
              </a:ext>
            </a:extLst>
          </p:cNvPr>
          <p:cNvSpPr/>
          <p:nvPr/>
        </p:nvSpPr>
        <p:spPr>
          <a:xfrm>
            <a:off x="4945336" y="4615840"/>
            <a:ext cx="6609921" cy="1526741"/>
          </a:xfrm>
          <a:prstGeom prst="rect">
            <a:avLst/>
          </a:prstGeom>
        </p:spPr>
        <p:txBody>
          <a:bodyPr vert="horz" lIns="91440" tIns="45720" rIns="91440" bIns="45720" rtlCol="0" anchor="ctr">
            <a:normAutofit/>
          </a:bodyPr>
          <a:lstStyle/>
          <a:p>
            <a:pPr>
              <a:lnSpc>
                <a:spcPct val="90000"/>
              </a:lnSpc>
              <a:spcAft>
                <a:spcPts val="600"/>
              </a:spcAft>
            </a:pPr>
            <a:r>
              <a:rPr lang="en-US" sz="2000" b="1" dirty="0">
                <a:solidFill>
                  <a:schemeClr val="bg1"/>
                </a:solidFill>
              </a:rPr>
              <a:t>Navigating Between Inconvenient and Mistaken Facts </a:t>
            </a:r>
          </a:p>
          <a:p>
            <a:pPr>
              <a:lnSpc>
                <a:spcPct val="90000"/>
              </a:lnSpc>
              <a:spcAft>
                <a:spcPts val="600"/>
              </a:spcAft>
            </a:pPr>
            <a:r>
              <a:rPr lang="en-US" sz="2000" b="1" dirty="0">
                <a:solidFill>
                  <a:schemeClr val="bg1"/>
                </a:solidFill>
              </a:rPr>
              <a:t>Among Multiple Stakeholders</a:t>
            </a:r>
          </a:p>
          <a:p>
            <a:pPr indent="-228600">
              <a:lnSpc>
                <a:spcPct val="90000"/>
              </a:lnSpc>
              <a:spcAft>
                <a:spcPts val="600"/>
              </a:spcAft>
              <a:buFont typeface="Arial" panose="020B0604020202020204" pitchFamily="34" charset="0"/>
              <a:buChar char="•"/>
            </a:pPr>
            <a:endParaRPr lang="en-US" sz="2000" b="1" dirty="0">
              <a:solidFill>
                <a:schemeClr val="bg1"/>
              </a:solidFill>
            </a:endParaRPr>
          </a:p>
          <a:p>
            <a:pPr>
              <a:lnSpc>
                <a:spcPct val="90000"/>
              </a:lnSpc>
              <a:spcAft>
                <a:spcPts val="600"/>
              </a:spcAft>
            </a:pPr>
            <a:r>
              <a:rPr lang="en-US" sz="2000" b="1" dirty="0">
                <a:solidFill>
                  <a:schemeClr val="bg1"/>
                </a:solidFill>
              </a:rPr>
              <a:t>Dr. Deborah Avant and Dr. Tricia Olsen</a:t>
            </a:r>
            <a:endParaRPr lang="en-US" sz="2000" dirty="0">
              <a:solidFill>
                <a:schemeClr val="bg1"/>
              </a:solidFill>
            </a:endParaRPr>
          </a:p>
        </p:txBody>
      </p:sp>
      <p:sp>
        <p:nvSpPr>
          <p:cNvPr id="6" name="TextBox 5">
            <a:extLst>
              <a:ext uri="{FF2B5EF4-FFF2-40B4-BE49-F238E27FC236}">
                <a16:creationId xmlns:a16="http://schemas.microsoft.com/office/drawing/2014/main" id="{ADB5F32F-3410-4467-B553-465FF546D0BD}"/>
              </a:ext>
            </a:extLst>
          </p:cNvPr>
          <p:cNvSpPr txBox="1"/>
          <p:nvPr/>
        </p:nvSpPr>
        <p:spPr>
          <a:xfrm>
            <a:off x="-1" y="0"/>
            <a:ext cx="12188952" cy="228600"/>
          </a:xfrm>
          <a:prstGeom prst="rect">
            <a:avLst/>
          </a:prstGeom>
          <a:solidFill>
            <a:srgbClr val="8B2332"/>
          </a:solidFill>
        </p:spPr>
        <p:txBody>
          <a:bodyPr wrap="square" rtlCol="0">
            <a:spAutoFit/>
          </a:bodyPr>
          <a:lstStyle/>
          <a:p>
            <a:endParaRPr lang="en-US" dirty="0"/>
          </a:p>
        </p:txBody>
      </p:sp>
      <p:sp>
        <p:nvSpPr>
          <p:cNvPr id="12" name="TextBox 11">
            <a:extLst>
              <a:ext uri="{FF2B5EF4-FFF2-40B4-BE49-F238E27FC236}">
                <a16:creationId xmlns:a16="http://schemas.microsoft.com/office/drawing/2014/main" id="{562CA7BC-2E4F-4CF7-9667-4FED5FBEC9AD}"/>
              </a:ext>
            </a:extLst>
          </p:cNvPr>
          <p:cNvSpPr txBox="1"/>
          <p:nvPr/>
        </p:nvSpPr>
        <p:spPr>
          <a:xfrm>
            <a:off x="3048" y="6585670"/>
            <a:ext cx="12188952" cy="274320"/>
          </a:xfrm>
          <a:prstGeom prst="rect">
            <a:avLst/>
          </a:prstGeom>
          <a:solidFill>
            <a:srgbClr val="00637B"/>
          </a:solidFill>
        </p:spPr>
        <p:txBody>
          <a:bodyPr wrap="square" rtlCol="0">
            <a:spAutoFit/>
          </a:bodyPr>
          <a:lstStyle/>
          <a:p>
            <a:endParaRPr lang="en-US" dirty="0"/>
          </a:p>
        </p:txBody>
      </p:sp>
    </p:spTree>
    <p:extLst>
      <p:ext uri="{BB962C8B-B14F-4D97-AF65-F5344CB8AC3E}">
        <p14:creationId xmlns:p14="http://schemas.microsoft.com/office/powerpoint/2010/main" val="33887854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DD4438A-0AEA-4E09-8DAD-73806266BCDF}"/>
              </a:ext>
            </a:extLst>
          </p:cNvPr>
          <p:cNvSpPr/>
          <p:nvPr/>
        </p:nvSpPr>
        <p:spPr>
          <a:xfrm>
            <a:off x="635000" y="640823"/>
            <a:ext cx="3418659" cy="5583148"/>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5400" kern="1200">
                <a:solidFill>
                  <a:schemeClr val="tx1"/>
                </a:solidFill>
                <a:latin typeface="+mj-lt"/>
                <a:ea typeface="+mj-ea"/>
                <a:cs typeface="+mj-cs"/>
              </a:rPr>
              <a:t>Key Ideas We’ll Explore</a:t>
            </a:r>
          </a:p>
        </p:txBody>
      </p:sp>
      <p:sp>
        <p:nvSpPr>
          <p:cNvPr id="29"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ADB5F32F-3410-4467-B553-465FF546D0BD}"/>
              </a:ext>
            </a:extLst>
          </p:cNvPr>
          <p:cNvSpPr txBox="1"/>
          <p:nvPr/>
        </p:nvSpPr>
        <p:spPr>
          <a:xfrm>
            <a:off x="-1" y="0"/>
            <a:ext cx="12188952" cy="228600"/>
          </a:xfrm>
          <a:prstGeom prst="rect">
            <a:avLst/>
          </a:prstGeom>
          <a:solidFill>
            <a:srgbClr val="8B2332"/>
          </a:solidFill>
        </p:spPr>
        <p:txBody>
          <a:bodyPr wrap="square" rtlCol="0">
            <a:spAutoFit/>
          </a:bodyPr>
          <a:lstStyle/>
          <a:p>
            <a:endParaRPr lang="en-US" dirty="0"/>
          </a:p>
        </p:txBody>
      </p:sp>
      <p:sp>
        <p:nvSpPr>
          <p:cNvPr id="12" name="TextBox 11">
            <a:extLst>
              <a:ext uri="{FF2B5EF4-FFF2-40B4-BE49-F238E27FC236}">
                <a16:creationId xmlns:a16="http://schemas.microsoft.com/office/drawing/2014/main" id="{562CA7BC-2E4F-4CF7-9667-4FED5FBEC9AD}"/>
              </a:ext>
            </a:extLst>
          </p:cNvPr>
          <p:cNvSpPr txBox="1"/>
          <p:nvPr/>
        </p:nvSpPr>
        <p:spPr>
          <a:xfrm>
            <a:off x="3048" y="6585670"/>
            <a:ext cx="12188952" cy="274320"/>
          </a:xfrm>
          <a:prstGeom prst="rect">
            <a:avLst/>
          </a:prstGeom>
          <a:solidFill>
            <a:srgbClr val="00637B"/>
          </a:solidFill>
        </p:spPr>
        <p:txBody>
          <a:bodyPr wrap="square" rtlCol="0">
            <a:spAutoFit/>
          </a:bodyPr>
          <a:lstStyle/>
          <a:p>
            <a:endParaRPr lang="en-US" dirty="0"/>
          </a:p>
        </p:txBody>
      </p:sp>
      <p:graphicFrame>
        <p:nvGraphicFramePr>
          <p:cNvPr id="14" name="TextBox 1">
            <a:extLst>
              <a:ext uri="{FF2B5EF4-FFF2-40B4-BE49-F238E27FC236}">
                <a16:creationId xmlns:a16="http://schemas.microsoft.com/office/drawing/2014/main" id="{747DF65E-726B-445A-AC86-6DA4BC3E1175}"/>
              </a:ext>
            </a:extLst>
          </p:cNvPr>
          <p:cNvGraphicFramePr/>
          <p:nvPr>
            <p:extLst>
              <p:ext uri="{D42A27DB-BD31-4B8C-83A1-F6EECF244321}">
                <p14:modId xmlns:p14="http://schemas.microsoft.com/office/powerpoint/2010/main" val="4193753314"/>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5364294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9" name="Rectangle 18">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9" name="Rectangle 28">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DD4438A-0AEA-4E09-8DAD-73806266BCDF}"/>
              </a:ext>
            </a:extLst>
          </p:cNvPr>
          <p:cNvSpPr/>
          <p:nvPr/>
        </p:nvSpPr>
        <p:spPr>
          <a:xfrm>
            <a:off x="466722" y="586855"/>
            <a:ext cx="3201366" cy="4279059"/>
          </a:xfrm>
          <a:prstGeom prst="rect">
            <a:avLst/>
          </a:prstGeom>
        </p:spPr>
        <p:txBody>
          <a:bodyPr vert="horz" lIns="91440" tIns="45720" rIns="91440" bIns="45720" rtlCol="0" anchor="b">
            <a:normAutofit/>
          </a:bodyPr>
          <a:lstStyle/>
          <a:p>
            <a:pPr algn="r">
              <a:lnSpc>
                <a:spcPct val="90000"/>
              </a:lnSpc>
              <a:spcBef>
                <a:spcPct val="0"/>
              </a:spcBef>
              <a:spcAft>
                <a:spcPts val="600"/>
              </a:spcAft>
            </a:pPr>
            <a:r>
              <a:rPr lang="en-US" sz="3400" b="1" kern="1200" dirty="0">
                <a:solidFill>
                  <a:srgbClr val="FFFFFF"/>
                </a:solidFill>
                <a:latin typeface="+mj-lt"/>
                <a:ea typeface="+mj-ea"/>
                <a:cs typeface="+mj-cs"/>
              </a:rPr>
              <a:t>When Data Closes Doors: Lessons for Sharing Unpopular Findings </a:t>
            </a:r>
          </a:p>
          <a:p>
            <a:pPr algn="r">
              <a:lnSpc>
                <a:spcPct val="90000"/>
              </a:lnSpc>
              <a:spcBef>
                <a:spcPct val="0"/>
              </a:spcBef>
              <a:spcAft>
                <a:spcPts val="600"/>
              </a:spcAft>
            </a:pPr>
            <a:endParaRPr lang="en-US" sz="3400" b="1" kern="1200" dirty="0">
              <a:solidFill>
                <a:srgbClr val="FFFFFF"/>
              </a:solidFill>
              <a:latin typeface="+mj-lt"/>
              <a:ea typeface="+mj-ea"/>
              <a:cs typeface="+mj-cs"/>
            </a:endParaRPr>
          </a:p>
          <a:p>
            <a:pPr algn="r">
              <a:lnSpc>
                <a:spcPct val="90000"/>
              </a:lnSpc>
              <a:spcBef>
                <a:spcPct val="0"/>
              </a:spcBef>
              <a:spcAft>
                <a:spcPts val="600"/>
              </a:spcAft>
            </a:pPr>
            <a:r>
              <a:rPr lang="en-US" sz="3400" b="1" kern="1200" dirty="0">
                <a:solidFill>
                  <a:srgbClr val="FFFFFF"/>
                </a:solidFill>
                <a:latin typeface="+mj-lt"/>
                <a:ea typeface="+mj-ea"/>
                <a:cs typeface="+mj-cs"/>
              </a:rPr>
              <a:t>(Tricia Olsen) </a:t>
            </a:r>
          </a:p>
        </p:txBody>
      </p:sp>
      <p:sp>
        <p:nvSpPr>
          <p:cNvPr id="2" name="TextBox 1">
            <a:extLst>
              <a:ext uri="{FF2B5EF4-FFF2-40B4-BE49-F238E27FC236}">
                <a16:creationId xmlns:a16="http://schemas.microsoft.com/office/drawing/2014/main" id="{252B0EAA-1366-E64B-8520-4D7E3D31F948}"/>
              </a:ext>
            </a:extLst>
          </p:cNvPr>
          <p:cNvSpPr txBox="1"/>
          <p:nvPr/>
        </p:nvSpPr>
        <p:spPr>
          <a:xfrm>
            <a:off x="4810259" y="649480"/>
            <a:ext cx="6555347" cy="5546047"/>
          </a:xfrm>
          <a:prstGeom prst="rect">
            <a:avLst/>
          </a:prstGeom>
        </p:spPr>
        <p:txBody>
          <a:bodyPr vert="horz" lIns="91440" tIns="45720" rIns="91440" bIns="45720" rtlCol="0" anchor="ctr">
            <a:normAutofit/>
          </a:bodyPr>
          <a:lstStyle/>
          <a:p>
            <a:pPr>
              <a:lnSpc>
                <a:spcPct val="90000"/>
              </a:lnSpc>
              <a:spcAft>
                <a:spcPts val="600"/>
              </a:spcAft>
            </a:pPr>
            <a:r>
              <a:rPr lang="en-US" sz="7500" b="1" dirty="0"/>
              <a:t>The story</a:t>
            </a:r>
          </a:p>
          <a:p>
            <a:pPr indent="-228600">
              <a:lnSpc>
                <a:spcPct val="90000"/>
              </a:lnSpc>
              <a:spcAft>
                <a:spcPts val="600"/>
              </a:spcAft>
              <a:buFont typeface="Arial" panose="020B0604020202020204" pitchFamily="34" charset="0"/>
              <a:buChar char="•"/>
            </a:pPr>
            <a:endParaRPr lang="en-US" sz="2000" dirty="0"/>
          </a:p>
        </p:txBody>
      </p:sp>
      <p:sp>
        <p:nvSpPr>
          <p:cNvPr id="6" name="TextBox 5">
            <a:extLst>
              <a:ext uri="{FF2B5EF4-FFF2-40B4-BE49-F238E27FC236}">
                <a16:creationId xmlns:a16="http://schemas.microsoft.com/office/drawing/2014/main" id="{ADB5F32F-3410-4467-B553-465FF546D0BD}"/>
              </a:ext>
            </a:extLst>
          </p:cNvPr>
          <p:cNvSpPr txBox="1"/>
          <p:nvPr/>
        </p:nvSpPr>
        <p:spPr>
          <a:xfrm>
            <a:off x="-1" y="0"/>
            <a:ext cx="12188952" cy="228600"/>
          </a:xfrm>
          <a:prstGeom prst="rect">
            <a:avLst/>
          </a:prstGeom>
          <a:solidFill>
            <a:srgbClr val="8B2332"/>
          </a:solidFill>
        </p:spPr>
        <p:txBody>
          <a:bodyPr wrap="square" rtlCol="0">
            <a:spAutoFit/>
          </a:bodyPr>
          <a:lstStyle/>
          <a:p>
            <a:endParaRPr lang="en-US" dirty="0"/>
          </a:p>
        </p:txBody>
      </p:sp>
      <p:sp>
        <p:nvSpPr>
          <p:cNvPr id="12" name="TextBox 11">
            <a:extLst>
              <a:ext uri="{FF2B5EF4-FFF2-40B4-BE49-F238E27FC236}">
                <a16:creationId xmlns:a16="http://schemas.microsoft.com/office/drawing/2014/main" id="{562CA7BC-2E4F-4CF7-9667-4FED5FBEC9AD}"/>
              </a:ext>
            </a:extLst>
          </p:cNvPr>
          <p:cNvSpPr txBox="1"/>
          <p:nvPr/>
        </p:nvSpPr>
        <p:spPr>
          <a:xfrm>
            <a:off x="3048" y="6585670"/>
            <a:ext cx="12188952" cy="274320"/>
          </a:xfrm>
          <a:prstGeom prst="rect">
            <a:avLst/>
          </a:prstGeom>
          <a:solidFill>
            <a:srgbClr val="00637B"/>
          </a:solidFill>
        </p:spPr>
        <p:txBody>
          <a:bodyPr wrap="square" rtlCol="0">
            <a:spAutoFit/>
          </a:bodyPr>
          <a:lstStyle/>
          <a:p>
            <a:endParaRPr lang="en-US" dirty="0"/>
          </a:p>
        </p:txBody>
      </p:sp>
    </p:spTree>
    <p:extLst>
      <p:ext uri="{BB962C8B-B14F-4D97-AF65-F5344CB8AC3E}">
        <p14:creationId xmlns:p14="http://schemas.microsoft.com/office/powerpoint/2010/main" val="38752310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9" name="Rectangle 18">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9" name="Rectangle 28">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DD4438A-0AEA-4E09-8DAD-73806266BCDF}"/>
              </a:ext>
            </a:extLst>
          </p:cNvPr>
          <p:cNvSpPr/>
          <p:nvPr/>
        </p:nvSpPr>
        <p:spPr>
          <a:xfrm>
            <a:off x="466722" y="586855"/>
            <a:ext cx="3201366" cy="4279059"/>
          </a:xfrm>
          <a:prstGeom prst="rect">
            <a:avLst/>
          </a:prstGeom>
        </p:spPr>
        <p:txBody>
          <a:bodyPr vert="horz" lIns="91440" tIns="45720" rIns="91440" bIns="45720" rtlCol="0" anchor="b">
            <a:normAutofit/>
          </a:bodyPr>
          <a:lstStyle/>
          <a:p>
            <a:pPr algn="r">
              <a:lnSpc>
                <a:spcPct val="90000"/>
              </a:lnSpc>
              <a:spcBef>
                <a:spcPct val="0"/>
              </a:spcBef>
              <a:spcAft>
                <a:spcPts val="600"/>
              </a:spcAft>
            </a:pPr>
            <a:r>
              <a:rPr lang="en-US" sz="3400" b="1" kern="1200" dirty="0">
                <a:solidFill>
                  <a:srgbClr val="FFFFFF"/>
                </a:solidFill>
                <a:latin typeface="+mj-lt"/>
                <a:ea typeface="+mj-ea"/>
                <a:cs typeface="+mj-cs"/>
              </a:rPr>
              <a:t>When Data Closes Doors: Lessons for Sharing Unpopular Findings </a:t>
            </a:r>
          </a:p>
          <a:p>
            <a:pPr algn="r">
              <a:lnSpc>
                <a:spcPct val="90000"/>
              </a:lnSpc>
              <a:spcBef>
                <a:spcPct val="0"/>
              </a:spcBef>
              <a:spcAft>
                <a:spcPts val="600"/>
              </a:spcAft>
            </a:pPr>
            <a:endParaRPr lang="en-US" sz="3400" b="1" kern="1200" dirty="0">
              <a:solidFill>
                <a:srgbClr val="FFFFFF"/>
              </a:solidFill>
              <a:latin typeface="+mj-lt"/>
              <a:ea typeface="+mj-ea"/>
              <a:cs typeface="+mj-cs"/>
            </a:endParaRPr>
          </a:p>
          <a:p>
            <a:pPr algn="r">
              <a:lnSpc>
                <a:spcPct val="90000"/>
              </a:lnSpc>
              <a:spcBef>
                <a:spcPct val="0"/>
              </a:spcBef>
              <a:spcAft>
                <a:spcPts val="600"/>
              </a:spcAft>
            </a:pPr>
            <a:r>
              <a:rPr lang="en-US" sz="3400" b="1" kern="1200" dirty="0">
                <a:solidFill>
                  <a:srgbClr val="FFFFFF"/>
                </a:solidFill>
                <a:latin typeface="+mj-lt"/>
                <a:ea typeface="+mj-ea"/>
                <a:cs typeface="+mj-cs"/>
              </a:rPr>
              <a:t>(Tricia Olsen) </a:t>
            </a:r>
          </a:p>
        </p:txBody>
      </p:sp>
      <p:sp>
        <p:nvSpPr>
          <p:cNvPr id="2" name="TextBox 1">
            <a:extLst>
              <a:ext uri="{FF2B5EF4-FFF2-40B4-BE49-F238E27FC236}">
                <a16:creationId xmlns:a16="http://schemas.microsoft.com/office/drawing/2014/main" id="{252B0EAA-1366-E64B-8520-4D7E3D31F948}"/>
              </a:ext>
            </a:extLst>
          </p:cNvPr>
          <p:cNvSpPr txBox="1"/>
          <p:nvPr/>
        </p:nvSpPr>
        <p:spPr>
          <a:xfrm>
            <a:off x="4810259" y="649480"/>
            <a:ext cx="6555347" cy="5546047"/>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sz="2000" b="1" dirty="0"/>
              <a:t>Lesson 1: Clarifying Your Role as a Scholar</a:t>
            </a:r>
          </a:p>
          <a:p>
            <a:pPr marL="742950" lvl="1" indent="-228600">
              <a:lnSpc>
                <a:spcPct val="90000"/>
              </a:lnSpc>
              <a:spcAft>
                <a:spcPts val="600"/>
              </a:spcAft>
              <a:buFont typeface="Arial" panose="020B0604020202020204" pitchFamily="34" charset="0"/>
              <a:buChar char="•"/>
            </a:pPr>
            <a:r>
              <a:rPr lang="en-US" sz="2000" dirty="0"/>
              <a:t>Setting the stage for this conversation and revisiting it, periodically, and understand the constraints policymakers may face.</a:t>
            </a:r>
          </a:p>
          <a:p>
            <a:pPr indent="-228600">
              <a:lnSpc>
                <a:spcPct val="90000"/>
              </a:lnSpc>
              <a:spcAft>
                <a:spcPts val="600"/>
              </a:spcAft>
              <a:buFont typeface="Arial" panose="020B0604020202020204" pitchFamily="34" charset="0"/>
              <a:buChar char="•"/>
            </a:pPr>
            <a:endParaRPr lang="en-US" sz="2000" dirty="0"/>
          </a:p>
          <a:p>
            <a:pPr indent="-228600">
              <a:lnSpc>
                <a:spcPct val="90000"/>
              </a:lnSpc>
              <a:spcAft>
                <a:spcPts val="600"/>
              </a:spcAft>
              <a:buFont typeface="Arial" panose="020B0604020202020204" pitchFamily="34" charset="0"/>
              <a:buChar char="•"/>
            </a:pPr>
            <a:r>
              <a:rPr lang="en-US" sz="2000" b="1" dirty="0"/>
              <a:t>Lesson 2: Recognizing Misaligned Incentives</a:t>
            </a:r>
          </a:p>
          <a:p>
            <a:pPr marL="742950" lvl="1" indent="-228600">
              <a:lnSpc>
                <a:spcPct val="90000"/>
              </a:lnSpc>
              <a:spcAft>
                <a:spcPts val="600"/>
              </a:spcAft>
              <a:buFont typeface="Arial" panose="020B0604020202020204" pitchFamily="34" charset="0"/>
              <a:buChar char="•"/>
            </a:pPr>
            <a:r>
              <a:rPr lang="en-US" sz="2000" dirty="0"/>
              <a:t>“Motivated inference” describes a scenario in which people have strong motivations or incentives, and thus they are very selective in the sort of evidence they absorb or internalize. </a:t>
            </a:r>
          </a:p>
          <a:p>
            <a:pPr indent="-228600">
              <a:lnSpc>
                <a:spcPct val="90000"/>
              </a:lnSpc>
              <a:spcAft>
                <a:spcPts val="600"/>
              </a:spcAft>
              <a:buFont typeface="Arial" panose="020B0604020202020204" pitchFamily="34" charset="0"/>
              <a:buChar char="•"/>
            </a:pPr>
            <a:endParaRPr lang="en-US" sz="2000" b="1" dirty="0"/>
          </a:p>
          <a:p>
            <a:pPr indent="-228600">
              <a:lnSpc>
                <a:spcPct val="90000"/>
              </a:lnSpc>
              <a:spcAft>
                <a:spcPts val="600"/>
              </a:spcAft>
              <a:buFont typeface="Arial" panose="020B0604020202020204" pitchFamily="34" charset="0"/>
              <a:buChar char="•"/>
            </a:pPr>
            <a:r>
              <a:rPr lang="en-US" sz="2000" b="1" dirty="0"/>
              <a:t>Lesson 3: Sharing Unpopular Research and Fostering Conversation Amid Contention</a:t>
            </a:r>
          </a:p>
          <a:p>
            <a:pPr marL="742950" lvl="1" indent="-228600">
              <a:lnSpc>
                <a:spcPct val="90000"/>
              </a:lnSpc>
              <a:spcAft>
                <a:spcPts val="600"/>
              </a:spcAft>
              <a:buFont typeface="Arial" panose="020B0604020202020204" pitchFamily="34" charset="0"/>
              <a:buChar char="•"/>
            </a:pPr>
            <a:r>
              <a:rPr lang="en-US" sz="2000" dirty="0"/>
              <a:t>Thinking through how to encourage conversation and collaboration, even when findings challenge policymakers’ existing assumptions.</a:t>
            </a:r>
          </a:p>
          <a:p>
            <a:pPr indent="-228600">
              <a:lnSpc>
                <a:spcPct val="90000"/>
              </a:lnSpc>
              <a:spcAft>
                <a:spcPts val="600"/>
              </a:spcAft>
              <a:buFont typeface="Arial" panose="020B0604020202020204" pitchFamily="34" charset="0"/>
              <a:buChar char="•"/>
            </a:pPr>
            <a:endParaRPr lang="en-US" sz="2000" dirty="0"/>
          </a:p>
        </p:txBody>
      </p:sp>
      <p:sp>
        <p:nvSpPr>
          <p:cNvPr id="6" name="TextBox 5">
            <a:extLst>
              <a:ext uri="{FF2B5EF4-FFF2-40B4-BE49-F238E27FC236}">
                <a16:creationId xmlns:a16="http://schemas.microsoft.com/office/drawing/2014/main" id="{ADB5F32F-3410-4467-B553-465FF546D0BD}"/>
              </a:ext>
            </a:extLst>
          </p:cNvPr>
          <p:cNvSpPr txBox="1"/>
          <p:nvPr/>
        </p:nvSpPr>
        <p:spPr>
          <a:xfrm>
            <a:off x="-1" y="0"/>
            <a:ext cx="12188952" cy="228600"/>
          </a:xfrm>
          <a:prstGeom prst="rect">
            <a:avLst/>
          </a:prstGeom>
          <a:solidFill>
            <a:srgbClr val="8B2332"/>
          </a:solidFill>
        </p:spPr>
        <p:txBody>
          <a:bodyPr wrap="square" rtlCol="0">
            <a:spAutoFit/>
          </a:bodyPr>
          <a:lstStyle/>
          <a:p>
            <a:endParaRPr lang="en-US" dirty="0"/>
          </a:p>
        </p:txBody>
      </p:sp>
      <p:sp>
        <p:nvSpPr>
          <p:cNvPr id="12" name="TextBox 11">
            <a:extLst>
              <a:ext uri="{FF2B5EF4-FFF2-40B4-BE49-F238E27FC236}">
                <a16:creationId xmlns:a16="http://schemas.microsoft.com/office/drawing/2014/main" id="{562CA7BC-2E4F-4CF7-9667-4FED5FBEC9AD}"/>
              </a:ext>
            </a:extLst>
          </p:cNvPr>
          <p:cNvSpPr txBox="1"/>
          <p:nvPr/>
        </p:nvSpPr>
        <p:spPr>
          <a:xfrm>
            <a:off x="3048" y="6585670"/>
            <a:ext cx="12188952" cy="274320"/>
          </a:xfrm>
          <a:prstGeom prst="rect">
            <a:avLst/>
          </a:prstGeom>
          <a:solidFill>
            <a:srgbClr val="00637B"/>
          </a:solidFill>
        </p:spPr>
        <p:txBody>
          <a:bodyPr wrap="square" rtlCol="0">
            <a:spAutoFit/>
          </a:bodyPr>
          <a:lstStyle/>
          <a:p>
            <a:endParaRPr lang="en-US" dirty="0"/>
          </a:p>
        </p:txBody>
      </p:sp>
    </p:spTree>
    <p:extLst>
      <p:ext uri="{BB962C8B-B14F-4D97-AF65-F5344CB8AC3E}">
        <p14:creationId xmlns:p14="http://schemas.microsoft.com/office/powerpoint/2010/main" val="5721012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9" name="Rectangle 18">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9" name="Rectangle 28">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DD4438A-0AEA-4E09-8DAD-73806266BCDF}"/>
              </a:ext>
            </a:extLst>
          </p:cNvPr>
          <p:cNvSpPr/>
          <p:nvPr/>
        </p:nvSpPr>
        <p:spPr>
          <a:xfrm>
            <a:off x="466722" y="586855"/>
            <a:ext cx="3201366" cy="3387497"/>
          </a:xfrm>
          <a:prstGeom prst="rect">
            <a:avLst/>
          </a:prstGeom>
        </p:spPr>
        <p:txBody>
          <a:bodyPr vert="horz" lIns="91440" tIns="45720" rIns="91440" bIns="45720" rtlCol="0" anchor="b">
            <a:normAutofit fontScale="85000" lnSpcReduction="20000"/>
          </a:bodyPr>
          <a:lstStyle/>
          <a:p>
            <a:pPr algn="r">
              <a:lnSpc>
                <a:spcPct val="90000"/>
              </a:lnSpc>
              <a:spcBef>
                <a:spcPct val="0"/>
              </a:spcBef>
              <a:spcAft>
                <a:spcPts val="600"/>
              </a:spcAft>
            </a:pPr>
            <a:r>
              <a:rPr lang="en-US" sz="4000" kern="1200" dirty="0">
                <a:solidFill>
                  <a:srgbClr val="FFFFFF"/>
                </a:solidFill>
                <a:latin typeface="+mj-lt"/>
                <a:ea typeface="+mj-ea"/>
                <a:cs typeface="+mj-cs"/>
              </a:rPr>
              <a:t>When the Consensus is Wrong: Reporting Findings versus </a:t>
            </a:r>
            <a:r>
              <a:rPr lang="en-US" sz="4000" dirty="0">
                <a:solidFill>
                  <a:srgbClr val="FFFFFF"/>
                </a:solidFill>
                <a:latin typeface="+mj-lt"/>
                <a:ea typeface="+mj-ea"/>
                <a:cs typeface="+mj-cs"/>
              </a:rPr>
              <a:t>G</a:t>
            </a:r>
            <a:r>
              <a:rPr lang="en-US" sz="4000" kern="1200" dirty="0">
                <a:solidFill>
                  <a:srgbClr val="FFFFFF"/>
                </a:solidFill>
                <a:latin typeface="+mj-lt"/>
                <a:ea typeface="+mj-ea"/>
                <a:cs typeface="+mj-cs"/>
              </a:rPr>
              <a:t>iving Advice</a:t>
            </a:r>
          </a:p>
          <a:p>
            <a:pPr algn="r">
              <a:lnSpc>
                <a:spcPct val="90000"/>
              </a:lnSpc>
              <a:spcBef>
                <a:spcPct val="0"/>
              </a:spcBef>
              <a:spcAft>
                <a:spcPts val="600"/>
              </a:spcAft>
            </a:pPr>
            <a:endParaRPr lang="en-US" sz="4000" kern="1200" dirty="0">
              <a:solidFill>
                <a:srgbClr val="FFFFFF"/>
              </a:solidFill>
              <a:latin typeface="+mj-lt"/>
              <a:ea typeface="+mj-ea"/>
              <a:cs typeface="+mj-cs"/>
            </a:endParaRPr>
          </a:p>
          <a:p>
            <a:pPr algn="r">
              <a:lnSpc>
                <a:spcPct val="90000"/>
              </a:lnSpc>
              <a:spcBef>
                <a:spcPct val="0"/>
              </a:spcBef>
              <a:spcAft>
                <a:spcPts val="600"/>
              </a:spcAft>
            </a:pPr>
            <a:r>
              <a:rPr lang="en-US" sz="4000" kern="1200" dirty="0">
                <a:solidFill>
                  <a:srgbClr val="FFFFFF"/>
                </a:solidFill>
                <a:latin typeface="+mj-lt"/>
                <a:ea typeface="+mj-ea"/>
                <a:cs typeface="+mj-cs"/>
              </a:rPr>
              <a:t>(Deborah Avant) </a:t>
            </a:r>
          </a:p>
        </p:txBody>
      </p:sp>
      <p:sp>
        <p:nvSpPr>
          <p:cNvPr id="3" name="TextBox 2">
            <a:extLst>
              <a:ext uri="{FF2B5EF4-FFF2-40B4-BE49-F238E27FC236}">
                <a16:creationId xmlns:a16="http://schemas.microsoft.com/office/drawing/2014/main" id="{6B8DCA7E-EA6A-49A9-B716-DC4A13D5013F}"/>
              </a:ext>
            </a:extLst>
          </p:cNvPr>
          <p:cNvSpPr txBox="1"/>
          <p:nvPr/>
        </p:nvSpPr>
        <p:spPr>
          <a:xfrm>
            <a:off x="4810259" y="649480"/>
            <a:ext cx="6555347" cy="5546047"/>
          </a:xfrm>
          <a:prstGeom prst="rect">
            <a:avLst/>
          </a:prstGeom>
        </p:spPr>
        <p:txBody>
          <a:bodyPr vert="horz" lIns="91440" tIns="45720" rIns="91440" bIns="45720" rtlCol="0" anchor="ctr">
            <a:normAutofit/>
          </a:bodyPr>
          <a:lstStyle/>
          <a:p>
            <a:pPr>
              <a:lnSpc>
                <a:spcPct val="90000"/>
              </a:lnSpc>
              <a:spcAft>
                <a:spcPts val="600"/>
              </a:spcAft>
            </a:pPr>
            <a:r>
              <a:rPr lang="en-US" sz="7500" b="1" dirty="0"/>
              <a:t>The Story</a:t>
            </a:r>
          </a:p>
        </p:txBody>
      </p:sp>
      <p:sp>
        <p:nvSpPr>
          <p:cNvPr id="6" name="TextBox 5">
            <a:extLst>
              <a:ext uri="{FF2B5EF4-FFF2-40B4-BE49-F238E27FC236}">
                <a16:creationId xmlns:a16="http://schemas.microsoft.com/office/drawing/2014/main" id="{ADB5F32F-3410-4467-B553-465FF546D0BD}"/>
              </a:ext>
            </a:extLst>
          </p:cNvPr>
          <p:cNvSpPr txBox="1"/>
          <p:nvPr/>
        </p:nvSpPr>
        <p:spPr>
          <a:xfrm>
            <a:off x="-1" y="0"/>
            <a:ext cx="12188952" cy="228600"/>
          </a:xfrm>
          <a:prstGeom prst="rect">
            <a:avLst/>
          </a:prstGeom>
          <a:solidFill>
            <a:srgbClr val="8B2332"/>
          </a:solidFill>
        </p:spPr>
        <p:txBody>
          <a:bodyPr wrap="square" rtlCol="0">
            <a:spAutoFit/>
          </a:bodyPr>
          <a:lstStyle/>
          <a:p>
            <a:endParaRPr lang="en-US" dirty="0"/>
          </a:p>
        </p:txBody>
      </p:sp>
      <p:sp>
        <p:nvSpPr>
          <p:cNvPr id="12" name="TextBox 11">
            <a:extLst>
              <a:ext uri="{FF2B5EF4-FFF2-40B4-BE49-F238E27FC236}">
                <a16:creationId xmlns:a16="http://schemas.microsoft.com/office/drawing/2014/main" id="{562CA7BC-2E4F-4CF7-9667-4FED5FBEC9AD}"/>
              </a:ext>
            </a:extLst>
          </p:cNvPr>
          <p:cNvSpPr txBox="1"/>
          <p:nvPr/>
        </p:nvSpPr>
        <p:spPr>
          <a:xfrm>
            <a:off x="3048" y="6585670"/>
            <a:ext cx="12188952" cy="274320"/>
          </a:xfrm>
          <a:prstGeom prst="rect">
            <a:avLst/>
          </a:prstGeom>
          <a:solidFill>
            <a:srgbClr val="00637B"/>
          </a:solidFill>
        </p:spPr>
        <p:txBody>
          <a:bodyPr wrap="square" rtlCol="0">
            <a:spAutoFit/>
          </a:bodyPr>
          <a:lstStyle/>
          <a:p>
            <a:endParaRPr lang="en-US" dirty="0"/>
          </a:p>
        </p:txBody>
      </p:sp>
    </p:spTree>
    <p:extLst>
      <p:ext uri="{BB962C8B-B14F-4D97-AF65-F5344CB8AC3E}">
        <p14:creationId xmlns:p14="http://schemas.microsoft.com/office/powerpoint/2010/main" val="70272757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9" name="Rectangle 18">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9" name="Rectangle 28">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DD4438A-0AEA-4E09-8DAD-73806266BCDF}"/>
              </a:ext>
            </a:extLst>
          </p:cNvPr>
          <p:cNvSpPr/>
          <p:nvPr/>
        </p:nvSpPr>
        <p:spPr>
          <a:xfrm>
            <a:off x="466722" y="586855"/>
            <a:ext cx="3201366" cy="3387497"/>
          </a:xfrm>
          <a:prstGeom prst="rect">
            <a:avLst/>
          </a:prstGeom>
        </p:spPr>
        <p:txBody>
          <a:bodyPr vert="horz" lIns="91440" tIns="45720" rIns="91440" bIns="45720" rtlCol="0" anchor="b">
            <a:normAutofit fontScale="85000" lnSpcReduction="20000"/>
          </a:bodyPr>
          <a:lstStyle/>
          <a:p>
            <a:pPr algn="r">
              <a:lnSpc>
                <a:spcPct val="90000"/>
              </a:lnSpc>
              <a:spcBef>
                <a:spcPct val="0"/>
              </a:spcBef>
              <a:spcAft>
                <a:spcPts val="600"/>
              </a:spcAft>
            </a:pPr>
            <a:r>
              <a:rPr lang="en-US" sz="4000" kern="1200" dirty="0">
                <a:solidFill>
                  <a:srgbClr val="FFFFFF"/>
                </a:solidFill>
                <a:latin typeface="+mj-lt"/>
                <a:ea typeface="+mj-ea"/>
                <a:cs typeface="+mj-cs"/>
              </a:rPr>
              <a:t>When the Consensus is Wrong: Reporting Findings versus </a:t>
            </a:r>
            <a:r>
              <a:rPr lang="en-US" sz="4000" dirty="0">
                <a:solidFill>
                  <a:srgbClr val="FFFFFF"/>
                </a:solidFill>
                <a:latin typeface="+mj-lt"/>
                <a:ea typeface="+mj-ea"/>
                <a:cs typeface="+mj-cs"/>
              </a:rPr>
              <a:t>G</a:t>
            </a:r>
            <a:r>
              <a:rPr lang="en-US" sz="4000" kern="1200" dirty="0">
                <a:solidFill>
                  <a:srgbClr val="FFFFFF"/>
                </a:solidFill>
                <a:latin typeface="+mj-lt"/>
                <a:ea typeface="+mj-ea"/>
                <a:cs typeface="+mj-cs"/>
              </a:rPr>
              <a:t>iving Advice</a:t>
            </a:r>
          </a:p>
          <a:p>
            <a:pPr algn="r">
              <a:lnSpc>
                <a:spcPct val="90000"/>
              </a:lnSpc>
              <a:spcBef>
                <a:spcPct val="0"/>
              </a:spcBef>
              <a:spcAft>
                <a:spcPts val="600"/>
              </a:spcAft>
            </a:pPr>
            <a:endParaRPr lang="en-US" sz="4000" kern="1200" dirty="0">
              <a:solidFill>
                <a:srgbClr val="FFFFFF"/>
              </a:solidFill>
              <a:latin typeface="+mj-lt"/>
              <a:ea typeface="+mj-ea"/>
              <a:cs typeface="+mj-cs"/>
            </a:endParaRPr>
          </a:p>
          <a:p>
            <a:pPr algn="r">
              <a:lnSpc>
                <a:spcPct val="90000"/>
              </a:lnSpc>
              <a:spcBef>
                <a:spcPct val="0"/>
              </a:spcBef>
              <a:spcAft>
                <a:spcPts val="600"/>
              </a:spcAft>
            </a:pPr>
            <a:r>
              <a:rPr lang="en-US" sz="4000" kern="1200" dirty="0">
                <a:solidFill>
                  <a:srgbClr val="FFFFFF"/>
                </a:solidFill>
                <a:latin typeface="+mj-lt"/>
                <a:ea typeface="+mj-ea"/>
                <a:cs typeface="+mj-cs"/>
              </a:rPr>
              <a:t>(Deborah Avant) </a:t>
            </a:r>
          </a:p>
        </p:txBody>
      </p:sp>
      <p:sp>
        <p:nvSpPr>
          <p:cNvPr id="3" name="TextBox 2">
            <a:extLst>
              <a:ext uri="{FF2B5EF4-FFF2-40B4-BE49-F238E27FC236}">
                <a16:creationId xmlns:a16="http://schemas.microsoft.com/office/drawing/2014/main" id="{6B8DCA7E-EA6A-49A9-B716-DC4A13D5013F}"/>
              </a:ext>
            </a:extLst>
          </p:cNvPr>
          <p:cNvSpPr txBox="1"/>
          <p:nvPr/>
        </p:nvSpPr>
        <p:spPr>
          <a:xfrm>
            <a:off x="4810259" y="649480"/>
            <a:ext cx="6555347" cy="5546047"/>
          </a:xfrm>
          <a:prstGeom prst="rect">
            <a:avLst/>
          </a:prstGeom>
        </p:spPr>
        <p:txBody>
          <a:bodyPr vert="horz" lIns="91440" tIns="45720" rIns="91440" bIns="45720" rtlCol="0" anchor="ctr">
            <a:normAutofit lnSpcReduction="10000"/>
          </a:bodyPr>
          <a:lstStyle/>
          <a:p>
            <a:pPr indent="-228600">
              <a:lnSpc>
                <a:spcPct val="90000"/>
              </a:lnSpc>
              <a:spcAft>
                <a:spcPts val="600"/>
              </a:spcAft>
              <a:buFont typeface="Arial" panose="020B0604020202020204" pitchFamily="34" charset="0"/>
              <a:buChar char="•"/>
            </a:pPr>
            <a:r>
              <a:rPr lang="en-US" sz="2000" b="1" dirty="0"/>
              <a:t>Lesson 1: Attend to process as well as structure</a:t>
            </a:r>
          </a:p>
          <a:p>
            <a:pPr lvl="2" indent="-228600">
              <a:lnSpc>
                <a:spcPct val="90000"/>
              </a:lnSpc>
              <a:spcAft>
                <a:spcPts val="600"/>
              </a:spcAft>
              <a:buFont typeface="Arial" panose="020B0604020202020204" pitchFamily="34" charset="0"/>
              <a:buChar char="•"/>
            </a:pPr>
            <a:r>
              <a:rPr lang="en-US" sz="2000" dirty="0"/>
              <a:t>Academic work often focuses on structure, stasis, and gaining advantage; making policy progress can occur through process, change, and problem solving. </a:t>
            </a:r>
          </a:p>
          <a:p>
            <a:pPr indent="-228600">
              <a:lnSpc>
                <a:spcPct val="90000"/>
              </a:lnSpc>
              <a:spcAft>
                <a:spcPts val="600"/>
              </a:spcAft>
              <a:buFont typeface="Arial" panose="020B0604020202020204" pitchFamily="34" charset="0"/>
              <a:buChar char="•"/>
            </a:pPr>
            <a:endParaRPr lang="en-US" sz="2000" dirty="0"/>
          </a:p>
          <a:p>
            <a:pPr indent="-228600">
              <a:lnSpc>
                <a:spcPct val="90000"/>
              </a:lnSpc>
              <a:spcAft>
                <a:spcPts val="600"/>
              </a:spcAft>
              <a:buFont typeface="Arial" panose="020B0604020202020204" pitchFamily="34" charset="0"/>
              <a:buChar char="•"/>
            </a:pPr>
            <a:r>
              <a:rPr lang="en-US" sz="2000" b="1" dirty="0"/>
              <a:t>Lesson 2:  Scholars can switch hats from researcher to participant</a:t>
            </a:r>
          </a:p>
          <a:p>
            <a:pPr lvl="2" indent="-228600">
              <a:lnSpc>
                <a:spcPct val="90000"/>
              </a:lnSpc>
              <a:spcAft>
                <a:spcPts val="600"/>
              </a:spcAft>
              <a:buFont typeface="Arial" panose="020B0604020202020204" pitchFamily="34" charset="0"/>
              <a:buChar char="•"/>
            </a:pPr>
            <a:r>
              <a:rPr lang="en-US" sz="2000" dirty="0"/>
              <a:t>Developing a stake can be hard while playing a purely academic role. It can be useful to consider what you are most concerned with which role is most appropriate to reach that goal.</a:t>
            </a:r>
          </a:p>
          <a:p>
            <a:pPr indent="-228600">
              <a:lnSpc>
                <a:spcPct val="90000"/>
              </a:lnSpc>
              <a:spcAft>
                <a:spcPts val="600"/>
              </a:spcAft>
              <a:buFont typeface="Arial" panose="020B0604020202020204" pitchFamily="34" charset="0"/>
              <a:buChar char="•"/>
            </a:pPr>
            <a:endParaRPr lang="en-US" sz="2000" dirty="0"/>
          </a:p>
          <a:p>
            <a:pPr indent="-228600">
              <a:lnSpc>
                <a:spcPct val="90000"/>
              </a:lnSpc>
              <a:spcAft>
                <a:spcPts val="600"/>
              </a:spcAft>
              <a:buFont typeface="Arial" panose="020B0604020202020204" pitchFamily="34" charset="0"/>
              <a:buChar char="•"/>
            </a:pPr>
            <a:r>
              <a:rPr lang="en-US" sz="2000" b="1" dirty="0"/>
              <a:t>Lesson 3: It is hard to control how others see your role</a:t>
            </a:r>
          </a:p>
          <a:p>
            <a:pPr lvl="2" indent="-228600">
              <a:lnSpc>
                <a:spcPct val="90000"/>
              </a:lnSpc>
              <a:spcAft>
                <a:spcPts val="600"/>
              </a:spcAft>
              <a:buFont typeface="Arial" panose="020B0604020202020204" pitchFamily="34" charset="0"/>
              <a:buChar char="•"/>
            </a:pPr>
            <a:r>
              <a:rPr lang="en-US" sz="2000" dirty="0"/>
              <a:t>No matter how you see your role, others may see you differently because of what you say, the company you keep (even outside the process), adjacent turf struggles, or some combination of the above.</a:t>
            </a:r>
          </a:p>
        </p:txBody>
      </p:sp>
      <p:sp>
        <p:nvSpPr>
          <p:cNvPr id="6" name="TextBox 5">
            <a:extLst>
              <a:ext uri="{FF2B5EF4-FFF2-40B4-BE49-F238E27FC236}">
                <a16:creationId xmlns:a16="http://schemas.microsoft.com/office/drawing/2014/main" id="{ADB5F32F-3410-4467-B553-465FF546D0BD}"/>
              </a:ext>
            </a:extLst>
          </p:cNvPr>
          <p:cNvSpPr txBox="1"/>
          <p:nvPr/>
        </p:nvSpPr>
        <p:spPr>
          <a:xfrm>
            <a:off x="-1" y="0"/>
            <a:ext cx="12188952" cy="228600"/>
          </a:xfrm>
          <a:prstGeom prst="rect">
            <a:avLst/>
          </a:prstGeom>
          <a:solidFill>
            <a:srgbClr val="8B2332"/>
          </a:solidFill>
        </p:spPr>
        <p:txBody>
          <a:bodyPr wrap="square" rtlCol="0">
            <a:spAutoFit/>
          </a:bodyPr>
          <a:lstStyle/>
          <a:p>
            <a:endParaRPr lang="en-US" dirty="0"/>
          </a:p>
        </p:txBody>
      </p:sp>
      <p:sp>
        <p:nvSpPr>
          <p:cNvPr id="12" name="TextBox 11">
            <a:extLst>
              <a:ext uri="{FF2B5EF4-FFF2-40B4-BE49-F238E27FC236}">
                <a16:creationId xmlns:a16="http://schemas.microsoft.com/office/drawing/2014/main" id="{562CA7BC-2E4F-4CF7-9667-4FED5FBEC9AD}"/>
              </a:ext>
            </a:extLst>
          </p:cNvPr>
          <p:cNvSpPr txBox="1"/>
          <p:nvPr/>
        </p:nvSpPr>
        <p:spPr>
          <a:xfrm>
            <a:off x="3048" y="6585670"/>
            <a:ext cx="12188952" cy="274320"/>
          </a:xfrm>
          <a:prstGeom prst="rect">
            <a:avLst/>
          </a:prstGeom>
          <a:solidFill>
            <a:srgbClr val="00637B"/>
          </a:solidFill>
        </p:spPr>
        <p:txBody>
          <a:bodyPr wrap="square" rtlCol="0">
            <a:spAutoFit/>
          </a:bodyPr>
          <a:lstStyle/>
          <a:p>
            <a:endParaRPr lang="en-US" dirty="0"/>
          </a:p>
        </p:txBody>
      </p:sp>
    </p:spTree>
    <p:extLst>
      <p:ext uri="{BB962C8B-B14F-4D97-AF65-F5344CB8AC3E}">
        <p14:creationId xmlns:p14="http://schemas.microsoft.com/office/powerpoint/2010/main" val="28856694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9" name="Rectangle 48">
            <a:extLst>
              <a:ext uri="{FF2B5EF4-FFF2-40B4-BE49-F238E27FC236}">
                <a16:creationId xmlns:a16="http://schemas.microsoft.com/office/drawing/2014/main" id="{0D7B6173-1D58-48E2-83CF-37350F315F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3D4464D8-FD41-4EA2-9094-791BB1112F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3" name="Picture 52">
            <a:extLst>
              <a:ext uri="{FF2B5EF4-FFF2-40B4-BE49-F238E27FC236}">
                <a16:creationId xmlns:a16="http://schemas.microsoft.com/office/drawing/2014/main" id="{B0DAC8FB-A162-44E3-A606-C855A03A5B0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952" cy="6862380"/>
          </a:xfrm>
          <a:prstGeom prst="rect">
            <a:avLst/>
          </a:prstGeom>
        </p:spPr>
      </p:pic>
      <p:sp>
        <p:nvSpPr>
          <p:cNvPr id="55" name="Rectangle 54">
            <a:extLst>
              <a:ext uri="{FF2B5EF4-FFF2-40B4-BE49-F238E27FC236}">
                <a16:creationId xmlns:a16="http://schemas.microsoft.com/office/drawing/2014/main" id="{21BDEC81-16A7-4451-B893-C15000083B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a:extLst>
              <a:ext uri="{FF2B5EF4-FFF2-40B4-BE49-F238E27FC236}">
                <a16:creationId xmlns:a16="http://schemas.microsoft.com/office/drawing/2014/main" id="{59DF772F-A79B-48F9-8B22-3B11AB3068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8542" y="729175"/>
            <a:ext cx="7456962" cy="5399650"/>
          </a:xfrm>
          <a:prstGeom prst="rect">
            <a:avLst/>
          </a:prstGeom>
          <a:solidFill>
            <a:schemeClr val="bg1"/>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8" name="Rectangle 7">
            <a:extLst>
              <a:ext uri="{FF2B5EF4-FFF2-40B4-BE49-F238E27FC236}">
                <a16:creationId xmlns:a16="http://schemas.microsoft.com/office/drawing/2014/main" id="{ADD4438A-0AEA-4E09-8DAD-73806266BCDF}"/>
              </a:ext>
            </a:extLst>
          </p:cNvPr>
          <p:cNvSpPr/>
          <p:nvPr/>
        </p:nvSpPr>
        <p:spPr>
          <a:xfrm>
            <a:off x="751840" y="1381760"/>
            <a:ext cx="7051138" cy="4525377"/>
          </a:xfrm>
          <a:prstGeom prst="rect">
            <a:avLst/>
          </a:prstGeom>
        </p:spPr>
        <p:txBody>
          <a:bodyPr vert="horz" lIns="91440" tIns="45720" rIns="91440" bIns="45720" rtlCol="0">
            <a:normAutofit/>
          </a:bodyPr>
          <a:lstStyle/>
          <a:p>
            <a:pPr>
              <a:lnSpc>
                <a:spcPct val="90000"/>
              </a:lnSpc>
              <a:spcBef>
                <a:spcPct val="0"/>
              </a:spcBef>
              <a:spcAft>
                <a:spcPts val="600"/>
              </a:spcAft>
            </a:pPr>
            <a:r>
              <a:rPr lang="en-US" sz="5000" dirty="0"/>
              <a:t>What are your experiences with inconvenient and mistaken facts?</a:t>
            </a:r>
          </a:p>
        </p:txBody>
      </p:sp>
      <p:sp>
        <p:nvSpPr>
          <p:cNvPr id="6" name="TextBox 5">
            <a:extLst>
              <a:ext uri="{FF2B5EF4-FFF2-40B4-BE49-F238E27FC236}">
                <a16:creationId xmlns:a16="http://schemas.microsoft.com/office/drawing/2014/main" id="{ADB5F32F-3410-4467-B553-465FF546D0BD}"/>
              </a:ext>
            </a:extLst>
          </p:cNvPr>
          <p:cNvSpPr txBox="1"/>
          <p:nvPr/>
        </p:nvSpPr>
        <p:spPr>
          <a:xfrm>
            <a:off x="-1" y="0"/>
            <a:ext cx="12188952" cy="228600"/>
          </a:xfrm>
          <a:prstGeom prst="rect">
            <a:avLst/>
          </a:prstGeom>
          <a:solidFill>
            <a:srgbClr val="8B2332"/>
          </a:solidFill>
        </p:spPr>
        <p:txBody>
          <a:bodyPr wrap="square" rtlCol="0">
            <a:spAutoFit/>
          </a:bodyPr>
          <a:lstStyle/>
          <a:p>
            <a:endParaRPr lang="en-US" dirty="0"/>
          </a:p>
        </p:txBody>
      </p:sp>
      <p:sp>
        <p:nvSpPr>
          <p:cNvPr id="12" name="TextBox 11">
            <a:extLst>
              <a:ext uri="{FF2B5EF4-FFF2-40B4-BE49-F238E27FC236}">
                <a16:creationId xmlns:a16="http://schemas.microsoft.com/office/drawing/2014/main" id="{562CA7BC-2E4F-4CF7-9667-4FED5FBEC9AD}"/>
              </a:ext>
            </a:extLst>
          </p:cNvPr>
          <p:cNvSpPr txBox="1"/>
          <p:nvPr/>
        </p:nvSpPr>
        <p:spPr>
          <a:xfrm>
            <a:off x="3048" y="6585670"/>
            <a:ext cx="12188952" cy="274320"/>
          </a:xfrm>
          <a:prstGeom prst="rect">
            <a:avLst/>
          </a:prstGeom>
          <a:solidFill>
            <a:srgbClr val="00637B"/>
          </a:solidFill>
        </p:spPr>
        <p:txBody>
          <a:bodyPr wrap="square" rtlCol="0">
            <a:spAutoFit/>
          </a:bodyPr>
          <a:lstStyle/>
          <a:p>
            <a:endParaRPr lang="en-US" dirty="0"/>
          </a:p>
        </p:txBody>
      </p:sp>
    </p:spTree>
    <p:extLst>
      <p:ext uri="{BB962C8B-B14F-4D97-AF65-F5344CB8AC3E}">
        <p14:creationId xmlns:p14="http://schemas.microsoft.com/office/powerpoint/2010/main" val="202206537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9" name="Rectangle 18">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9" name="Rectangle 28">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DD4438A-0AEA-4E09-8DAD-73806266BCDF}"/>
              </a:ext>
            </a:extLst>
          </p:cNvPr>
          <p:cNvSpPr/>
          <p:nvPr/>
        </p:nvSpPr>
        <p:spPr>
          <a:xfrm>
            <a:off x="466722" y="586855"/>
            <a:ext cx="3201366" cy="3387497"/>
          </a:xfrm>
          <a:prstGeom prst="rect">
            <a:avLst/>
          </a:prstGeom>
        </p:spPr>
        <p:txBody>
          <a:bodyPr vert="horz" lIns="91440" tIns="45720" rIns="91440" bIns="45720" rtlCol="0" anchor="b">
            <a:normAutofit/>
          </a:bodyPr>
          <a:lstStyle/>
          <a:p>
            <a:pPr algn="r">
              <a:lnSpc>
                <a:spcPct val="90000"/>
              </a:lnSpc>
              <a:spcBef>
                <a:spcPct val="0"/>
              </a:spcBef>
              <a:spcAft>
                <a:spcPts val="600"/>
              </a:spcAft>
            </a:pPr>
            <a:r>
              <a:rPr lang="en-US" sz="4000" kern="1200" dirty="0">
                <a:solidFill>
                  <a:srgbClr val="FFFFFF"/>
                </a:solidFill>
                <a:latin typeface="+mj-lt"/>
                <a:ea typeface="+mj-ea"/>
                <a:cs typeface="+mj-cs"/>
              </a:rPr>
              <a:t>Group Discussion </a:t>
            </a:r>
          </a:p>
          <a:p>
            <a:pPr algn="r">
              <a:lnSpc>
                <a:spcPct val="90000"/>
              </a:lnSpc>
              <a:spcBef>
                <a:spcPct val="0"/>
              </a:spcBef>
              <a:spcAft>
                <a:spcPts val="600"/>
              </a:spcAft>
            </a:pPr>
            <a:r>
              <a:rPr lang="en-US" sz="4000" dirty="0">
                <a:solidFill>
                  <a:srgbClr val="FFFFFF"/>
                </a:solidFill>
                <a:latin typeface="+mj-lt"/>
                <a:ea typeface="+mj-ea"/>
                <a:cs typeface="+mj-cs"/>
              </a:rPr>
              <a:t>Questions</a:t>
            </a:r>
            <a:endParaRPr lang="en-US" sz="4000" kern="1200" dirty="0">
              <a:solidFill>
                <a:srgbClr val="FFFFFF"/>
              </a:solidFill>
              <a:latin typeface="+mj-lt"/>
              <a:ea typeface="+mj-ea"/>
              <a:cs typeface="+mj-cs"/>
            </a:endParaRPr>
          </a:p>
        </p:txBody>
      </p:sp>
      <p:sp>
        <p:nvSpPr>
          <p:cNvPr id="3" name="TextBox 2">
            <a:extLst>
              <a:ext uri="{FF2B5EF4-FFF2-40B4-BE49-F238E27FC236}">
                <a16:creationId xmlns:a16="http://schemas.microsoft.com/office/drawing/2014/main" id="{6B8DCA7E-EA6A-49A9-B716-DC4A13D5013F}"/>
              </a:ext>
            </a:extLst>
          </p:cNvPr>
          <p:cNvSpPr txBox="1"/>
          <p:nvPr/>
        </p:nvSpPr>
        <p:spPr>
          <a:xfrm>
            <a:off x="4810259" y="649480"/>
            <a:ext cx="6555347" cy="5546047"/>
          </a:xfrm>
          <a:prstGeom prst="rect">
            <a:avLst/>
          </a:prstGeom>
        </p:spPr>
        <p:txBody>
          <a:bodyPr vert="horz" lIns="91440" tIns="45720" rIns="91440" bIns="45720" rtlCol="0" anchor="ctr">
            <a:normAutofit lnSpcReduction="10000"/>
          </a:bodyPr>
          <a:lstStyle/>
          <a:p>
            <a:pPr marL="800100" lvl="1" indent="-342900">
              <a:buAutoNum type="arabicPeriod"/>
            </a:pPr>
            <a:r>
              <a:rPr lang="en-US" dirty="0"/>
              <a:t>Have you had to share unpopular findings? What findings of yours might be unpopular? To whom? Can you think of particular strategies that could be useful in addressing these challenges? </a:t>
            </a:r>
          </a:p>
          <a:p>
            <a:pPr marL="800100" lvl="1" indent="-342900">
              <a:buAutoNum type="arabicPeriod"/>
            </a:pPr>
            <a:r>
              <a:rPr lang="en-US" dirty="0"/>
              <a:t>What kinds of assumptions or definitions go into the work you are doing that may limit your ability to see processes of change (or structures that might influence them)? How might you take into account, and help others understand, these limitations?</a:t>
            </a:r>
          </a:p>
          <a:p>
            <a:pPr marL="800100" lvl="1" indent="-342900">
              <a:buAutoNum type="arabicPeriod"/>
            </a:pPr>
            <a:r>
              <a:rPr lang="en-US" dirty="0"/>
              <a:t>What are the complexities in the governance process with which your work engages? Are there strategies you have developed to account for the multi-faceted (and multi-interest) nature of large, complex governance initiatives?</a:t>
            </a:r>
          </a:p>
          <a:p>
            <a:pPr marL="800100" lvl="1" indent="-342900">
              <a:buFontTx/>
              <a:buAutoNum type="arabicPeriod"/>
            </a:pPr>
            <a:r>
              <a:rPr lang="en-US" dirty="0"/>
              <a:t>What has been your experience with relationships in the policy world related to your research? What thoughts do you have for engaging in ways that enhance actors’ capacity to problem solve, rather than constraining action?</a:t>
            </a:r>
          </a:p>
          <a:p>
            <a:pPr marL="800100" lvl="1" indent="-342900">
              <a:buFontTx/>
              <a:buAutoNum type="arabicPeriod"/>
            </a:pPr>
            <a:r>
              <a:rPr lang="en-US" dirty="0"/>
              <a:t>Who do you engage with in the policy world? How do you think strategy should change depending on the actors with whom scholars engage (i.e., government (or different levels of government), industry, civil society, international organization)? </a:t>
            </a:r>
          </a:p>
        </p:txBody>
      </p:sp>
      <p:sp>
        <p:nvSpPr>
          <p:cNvPr id="6" name="TextBox 5">
            <a:extLst>
              <a:ext uri="{FF2B5EF4-FFF2-40B4-BE49-F238E27FC236}">
                <a16:creationId xmlns:a16="http://schemas.microsoft.com/office/drawing/2014/main" id="{ADB5F32F-3410-4467-B553-465FF546D0BD}"/>
              </a:ext>
            </a:extLst>
          </p:cNvPr>
          <p:cNvSpPr txBox="1"/>
          <p:nvPr/>
        </p:nvSpPr>
        <p:spPr>
          <a:xfrm>
            <a:off x="-1" y="0"/>
            <a:ext cx="12188952" cy="228600"/>
          </a:xfrm>
          <a:prstGeom prst="rect">
            <a:avLst/>
          </a:prstGeom>
          <a:solidFill>
            <a:srgbClr val="8B2332"/>
          </a:solidFill>
        </p:spPr>
        <p:txBody>
          <a:bodyPr wrap="square" rtlCol="0">
            <a:spAutoFit/>
          </a:bodyPr>
          <a:lstStyle/>
          <a:p>
            <a:endParaRPr lang="en-US" dirty="0"/>
          </a:p>
        </p:txBody>
      </p:sp>
      <p:sp>
        <p:nvSpPr>
          <p:cNvPr id="12" name="TextBox 11">
            <a:extLst>
              <a:ext uri="{FF2B5EF4-FFF2-40B4-BE49-F238E27FC236}">
                <a16:creationId xmlns:a16="http://schemas.microsoft.com/office/drawing/2014/main" id="{562CA7BC-2E4F-4CF7-9667-4FED5FBEC9AD}"/>
              </a:ext>
            </a:extLst>
          </p:cNvPr>
          <p:cNvSpPr txBox="1"/>
          <p:nvPr/>
        </p:nvSpPr>
        <p:spPr>
          <a:xfrm>
            <a:off x="3048" y="6585670"/>
            <a:ext cx="12188952" cy="274320"/>
          </a:xfrm>
          <a:prstGeom prst="rect">
            <a:avLst/>
          </a:prstGeom>
          <a:solidFill>
            <a:srgbClr val="00637B"/>
          </a:solidFill>
        </p:spPr>
        <p:txBody>
          <a:bodyPr wrap="square" rtlCol="0">
            <a:spAutoFit/>
          </a:bodyPr>
          <a:lstStyle/>
          <a:p>
            <a:endParaRPr lang="en-US" dirty="0"/>
          </a:p>
        </p:txBody>
      </p:sp>
    </p:spTree>
    <p:extLst>
      <p:ext uri="{BB962C8B-B14F-4D97-AF65-F5344CB8AC3E}">
        <p14:creationId xmlns:p14="http://schemas.microsoft.com/office/powerpoint/2010/main" val="34413947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022B4F598CE9843A996E62A1996F7CF" ma:contentTypeVersion="12" ma:contentTypeDescription="Create a new document." ma:contentTypeScope="" ma:versionID="e3099dae8c2cca40b285c304eaa1154a">
  <xsd:schema xmlns:xsd="http://www.w3.org/2001/XMLSchema" xmlns:xs="http://www.w3.org/2001/XMLSchema" xmlns:p="http://schemas.microsoft.com/office/2006/metadata/properties" xmlns:ns3="18b548e9-70e8-4133-8cda-fac1cf172f6e" xmlns:ns4="b837a97b-88bb-4511-9d49-15642e0c9c2d" targetNamespace="http://schemas.microsoft.com/office/2006/metadata/properties" ma:root="true" ma:fieldsID="d55c474a6ed7d735f2067f0fa470b56a" ns3:_="" ns4:_="">
    <xsd:import namespace="18b548e9-70e8-4133-8cda-fac1cf172f6e"/>
    <xsd:import namespace="b837a97b-88bb-4511-9d49-15642e0c9c2d"/>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AutoTags" minOccurs="0"/>
                <xsd:element ref="ns3:MediaServiceGenerationTime" minOccurs="0"/>
                <xsd:element ref="ns3:MediaServiceEventHashCode" minOccurs="0"/>
                <xsd:element ref="ns3:MediaServiceDateTaken"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8b548e9-70e8-4133-8cda-fac1cf172f6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837a97b-88bb-4511-9d49-15642e0c9c2d"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E5E4440-DD77-48F2-A9FE-6CC8AB395714}">
  <ds:schemaRefs>
    <ds:schemaRef ds:uri="http://schemas.microsoft.com/office/infopath/2007/PartnerControls"/>
    <ds:schemaRef ds:uri="18b548e9-70e8-4133-8cda-fac1cf172f6e"/>
    <ds:schemaRef ds:uri="http://purl.org/dc/dcmitype/"/>
    <ds:schemaRef ds:uri="http://purl.org/dc/terms/"/>
    <ds:schemaRef ds:uri="http://schemas.microsoft.com/office/2006/documentManagement/types"/>
    <ds:schemaRef ds:uri="http://schemas.openxmlformats.org/package/2006/metadata/core-properties"/>
    <ds:schemaRef ds:uri="b837a97b-88bb-4511-9d49-15642e0c9c2d"/>
    <ds:schemaRef ds:uri="http://schemas.microsoft.com/office/2006/metadata/properties"/>
    <ds:schemaRef ds:uri="http://www.w3.org/XML/1998/namespace"/>
    <ds:schemaRef ds:uri="http://purl.org/dc/elements/1.1/"/>
  </ds:schemaRefs>
</ds:datastoreItem>
</file>

<file path=customXml/itemProps2.xml><?xml version="1.0" encoding="utf-8"?>
<ds:datastoreItem xmlns:ds="http://schemas.openxmlformats.org/officeDocument/2006/customXml" ds:itemID="{93F95307-9230-402E-AA32-B7F2FEA132E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8b548e9-70e8-4133-8cda-fac1cf172f6e"/>
    <ds:schemaRef ds:uri="b837a97b-88bb-4511-9d49-15642e0c9c2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E1CFB52-DFFC-4031-9DA7-1E4492E631F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3350</TotalTime>
  <Words>1532</Words>
  <Application>Microsoft Office PowerPoint</Application>
  <PresentationFormat>Widescreen</PresentationFormat>
  <Paragraphs>121</Paragraphs>
  <Slides>10</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Calibri Light</vt:lpstr>
      <vt:lpstr>Trebuchet MS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Deborah Avant</dc:creator>
  <cp:lastModifiedBy>Deborah Avant</cp:lastModifiedBy>
  <cp:revision>24</cp:revision>
  <dcterms:created xsi:type="dcterms:W3CDTF">2021-05-03T16:53:38Z</dcterms:created>
  <dcterms:modified xsi:type="dcterms:W3CDTF">2021-05-27T13:44:32Z</dcterms:modified>
</cp:coreProperties>
</file>