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93" r:id="rId2"/>
    <p:sldId id="294" r:id="rId3"/>
    <p:sldId id="265" r:id="rId4"/>
    <p:sldId id="288" r:id="rId5"/>
    <p:sldId id="290" r:id="rId6"/>
    <p:sldId id="287" r:id="rId7"/>
    <p:sldId id="300" r:id="rId8"/>
    <p:sldId id="289" r:id="rId9"/>
    <p:sldId id="281" r:id="rId10"/>
    <p:sldId id="296" r:id="rId11"/>
    <p:sldId id="280" r:id="rId12"/>
    <p:sldId id="286" r:id="rId13"/>
    <p:sldId id="284" r:id="rId14"/>
    <p:sldId id="301" r:id="rId15"/>
    <p:sldId id="302" r:id="rId16"/>
    <p:sldId id="291" r:id="rId17"/>
    <p:sldId id="263" r:id="rId18"/>
    <p:sldId id="257" r:id="rId19"/>
    <p:sldId id="279" r:id="rId20"/>
    <p:sldId id="266" r:id="rId21"/>
    <p:sldId id="282" r:id="rId22"/>
    <p:sldId id="283" r:id="rId23"/>
    <p:sldId id="278" r:id="rId24"/>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37"/>
    <p:restoredTop sz="65826" autoAdjust="0"/>
  </p:normalViewPr>
  <p:slideViewPr>
    <p:cSldViewPr snapToGrid="0" snapToObjects="1">
      <p:cViewPr varScale="1">
        <p:scale>
          <a:sx n="98" d="100"/>
          <a:sy n="98" d="100"/>
        </p:scale>
        <p:origin x="744" y="200"/>
      </p:cViewPr>
      <p:guideLst>
        <p:guide orient="horz" pos="2160"/>
        <p:guide pos="383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3BD9BC-7E8D-464C-8825-90C6C8056A33}" type="datetimeFigureOut">
              <a:rPr lang="en-US" smtClean="0"/>
              <a:t>12/7/21</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62926A-0914-B34B-8F36-A2F5717231E4}" type="slidenum">
              <a:rPr lang="en-US" smtClean="0"/>
              <a:t>‹#›</a:t>
            </a:fld>
            <a:endParaRPr lang="en-US"/>
          </a:p>
        </p:txBody>
      </p:sp>
    </p:spTree>
    <p:extLst>
      <p:ext uri="{BB962C8B-B14F-4D97-AF65-F5344CB8AC3E}">
        <p14:creationId xmlns:p14="http://schemas.microsoft.com/office/powerpoint/2010/main" val="26169278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isac.fsi.stanford.edu/people/joseph_felter"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cisac.fsi.stanford.edu/people/radha-iyengar-plumb" TargetMode="External"/><Relationship Id="rId4" Type="http://schemas.openxmlformats.org/officeDocument/2006/relationships/hyperlink" Target="https://www.nber.org/papers/w1615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F62926A-0914-B34B-8F36-A2F5717231E4}" type="slidenum">
              <a:rPr lang="en-US" smtClean="0"/>
              <a:t>1</a:t>
            </a:fld>
            <a:endParaRPr lang="en-US"/>
          </a:p>
        </p:txBody>
      </p:sp>
    </p:spTree>
    <p:extLst>
      <p:ext uri="{BB962C8B-B14F-4D97-AF65-F5344CB8AC3E}">
        <p14:creationId xmlns:p14="http://schemas.microsoft.com/office/powerpoint/2010/main" val="3925944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=FgTMp8EaZHI</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 the case of the Roots of Restraint project supported by the International Committee of the Red Cross (ICRC), Academics partnered with </a:t>
            </a:r>
            <a:r>
              <a:rPr lang="en-US" dirty="0" err="1"/>
              <a:t>iCRC</a:t>
            </a:r>
            <a:r>
              <a:rPr lang="en-US" dirty="0"/>
              <a:t> staff to develop findings for rest of organization, leadership, and humanitarian sector.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 the picture of the panel session we see an ICRC staffer who tees up a question to a scholar to brief the audience of ICRC practitioners (Literally being corralled</a:t>
            </a:r>
            <a:r>
              <a:rPr lang="en-US" baseline="0" dirty="0"/>
              <a:t> or bookended by ICRC staffers on stage)</a:t>
            </a:r>
          </a:p>
          <a:p>
            <a:r>
              <a:rPr lang="en-US" baseline="0" dirty="0">
                <a:sym typeface="Wingdings"/>
              </a:rPr>
              <a:t> This project involved f</a:t>
            </a:r>
            <a:r>
              <a:rPr lang="en-US" baseline="0" dirty="0"/>
              <a:t>lying around the world; literally going into war zones</a:t>
            </a:r>
          </a:p>
          <a:p>
            <a:r>
              <a:rPr lang="en-US" baseline="0" dirty="0">
                <a:sym typeface="Wingdings"/>
              </a:rPr>
              <a:t> The briefing m</a:t>
            </a:r>
            <a:r>
              <a:rPr lang="en-US" baseline="0" dirty="0"/>
              <a:t>ainly showed positive mechanisms of inducing restraint among armed actors; perhaps less a focus on academic findings or negative findings</a:t>
            </a:r>
            <a:endParaRPr lang="en-US" dirty="0"/>
          </a:p>
        </p:txBody>
      </p:sp>
      <p:sp>
        <p:nvSpPr>
          <p:cNvPr id="4" name="Slide Number Placeholder 3"/>
          <p:cNvSpPr>
            <a:spLocks noGrp="1"/>
          </p:cNvSpPr>
          <p:nvPr>
            <p:ph type="sldNum" sz="quarter" idx="10"/>
          </p:nvPr>
        </p:nvSpPr>
        <p:spPr/>
        <p:txBody>
          <a:bodyPr/>
          <a:lstStyle/>
          <a:p>
            <a:fld id="{3F62926A-0914-B34B-8F36-A2F5717231E4}" type="slidenum">
              <a:rPr lang="en-US" smtClean="0"/>
              <a:t>10</a:t>
            </a:fld>
            <a:endParaRPr lang="en-US"/>
          </a:p>
        </p:txBody>
      </p:sp>
    </p:spTree>
    <p:extLst>
      <p:ext uri="{BB962C8B-B14F-4D97-AF65-F5344CB8AC3E}">
        <p14:creationId xmlns:p14="http://schemas.microsoft.com/office/powerpoint/2010/main" val="1167606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To discuss with the audience or class: </a:t>
            </a:r>
          </a:p>
          <a:p>
            <a:endParaRPr lang="en-US" dirty="0"/>
          </a:p>
          <a:p>
            <a:r>
              <a:rPr lang="en-US" dirty="0"/>
              <a:t>Do you know of any examples of “Partnered Engagement”?</a:t>
            </a:r>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3F62926A-0914-B34B-8F36-A2F5717231E4}" type="slidenum">
              <a:rPr lang="en-US" smtClean="0"/>
              <a:t>11</a:t>
            </a:fld>
            <a:endParaRPr lang="en-US"/>
          </a:p>
        </p:txBody>
      </p:sp>
    </p:spTree>
    <p:extLst>
      <p:ext uri="{BB962C8B-B14F-4D97-AF65-F5344CB8AC3E}">
        <p14:creationId xmlns:p14="http://schemas.microsoft.com/office/powerpoint/2010/main" val="443110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Partnered engagement can be thought of as a more direct from of communication—less of a game of “telephone” where insights may be lost in translation via the academic researcher.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approach could provide more accurate and impactful information to policymakers </a:t>
            </a:r>
            <a:endParaRPr lang="en-US" dirty="0"/>
          </a:p>
          <a:p>
            <a:endParaRPr lang="en-US" dirty="0"/>
          </a:p>
          <a:p>
            <a:r>
              <a:rPr lang="en-US" dirty="0"/>
              <a:t>The partners or local actors </a:t>
            </a:r>
            <a:r>
              <a:rPr lang="en-US" baseline="0" dirty="0"/>
              <a:t>may not know all the policy recommendations their work has for other actors or cases</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Kaplan shared his findings plus broader academic findings</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local partner’s presence is a costly form of engagement that may attract greater policymaker attention, and the partner can convey more stories, specific examples, and nuances based on their experiences. </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partner present, there is greater control over how their views and findings generated from their lived circumstances are communicated to policy audiences.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process also helped to build their international networks, and benefit from an opportunity for travel and cultural exchange.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Serna received a small amount of remuneration for her efforts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F62926A-0914-B34B-8F36-A2F5717231E4}" type="slidenum">
              <a:rPr lang="en-US" smtClean="0"/>
              <a:t>12</a:t>
            </a:fld>
            <a:endParaRPr lang="en-US"/>
          </a:p>
        </p:txBody>
      </p:sp>
    </p:spTree>
    <p:extLst>
      <p:ext uri="{BB962C8B-B14F-4D97-AF65-F5344CB8AC3E}">
        <p14:creationId xmlns:p14="http://schemas.microsoft.com/office/powerpoint/2010/main" val="4111182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there are also some potential costs that may be imposed on partners in the engagement.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process can elevate some countries, communities, and individuals over others in benefitting from the engagement opportunity. </a:t>
            </a:r>
            <a:endParaRPr lang="en-US" dirty="0"/>
          </a:p>
          <a:p>
            <a:endParaRPr lang="en-US" dirty="0"/>
          </a:p>
          <a:p>
            <a:r>
              <a:rPr lang="en-US" sz="1200" kern="1200" dirty="0">
                <a:solidFill>
                  <a:schemeClr val="tx1"/>
                </a:solidFill>
                <a:effectLst/>
                <a:latin typeface="+mn-lt"/>
                <a:ea typeface="+mn-ea"/>
                <a:cs typeface="+mn-cs"/>
              </a:rPr>
              <a:t>The participation and travel also posed opportunity costs and potential hardship on the local peacebuilder. Logistical issues were a challenge in this case. The peacebuilder required a visa and passport.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Organizing the participation and travel also posed opportunity costs and potential hardship on the local peacebuilder by reducing the available time for her daily peacebuilding work and economic activities—took her time away from </a:t>
            </a:r>
            <a:r>
              <a:rPr lang="en-US" sz="1200" i="1" kern="1200" dirty="0">
                <a:solidFill>
                  <a:schemeClr val="tx1"/>
                </a:solidFill>
                <a:effectLst/>
                <a:latin typeface="+mn-lt"/>
                <a:ea typeface="+mn-ea"/>
                <a:cs typeface="+mn-cs"/>
              </a:rPr>
              <a:t>actually  building peace.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also the potential to cause rifts and jealousies within communities. Participation can confer benefits such as travel, access, prestige, etc.</a:t>
            </a:r>
            <a:endParaRPr lang="en-US" sz="1200" i="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could be risks to partners in some cases by engaging with national or foreign governments, whether directly or when others convey their experiences.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be successful, partnered engagements should account for these potential burdens and researcher positionality.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also some possible limitations to only English-speakers—it can limit the views available to primarily those from the “globalized” locals.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F62926A-0914-B34B-8F36-A2F5717231E4}" type="slidenum">
              <a:rPr lang="en-US" smtClean="0"/>
              <a:t>13</a:t>
            </a:fld>
            <a:endParaRPr lang="en-US"/>
          </a:p>
        </p:txBody>
      </p:sp>
    </p:spTree>
    <p:extLst>
      <p:ext uri="{BB962C8B-B14F-4D97-AF65-F5344CB8AC3E}">
        <p14:creationId xmlns:p14="http://schemas.microsoft.com/office/powerpoint/2010/main" val="608452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The various logistics for traveling from rural Colombia to Washington, DC were challenging for Serna!</a:t>
            </a:r>
          </a:p>
          <a:p>
            <a:r>
              <a:rPr lang="en-US" dirty="0"/>
              <a:t>They also took time for Kaplan to assist with! </a:t>
            </a:r>
          </a:p>
        </p:txBody>
      </p:sp>
      <p:sp>
        <p:nvSpPr>
          <p:cNvPr id="4" name="Slide Number Placeholder 3"/>
          <p:cNvSpPr>
            <a:spLocks noGrp="1"/>
          </p:cNvSpPr>
          <p:nvPr>
            <p:ph type="sldNum" sz="quarter" idx="10"/>
          </p:nvPr>
        </p:nvSpPr>
        <p:spPr/>
        <p:txBody>
          <a:bodyPr/>
          <a:lstStyle/>
          <a:p>
            <a:fld id="{3F62926A-0914-B34B-8F36-A2F5717231E4}" type="slidenum">
              <a:rPr lang="en-US" smtClean="0"/>
              <a:t>14</a:t>
            </a:fld>
            <a:endParaRPr lang="en-US"/>
          </a:p>
        </p:txBody>
      </p:sp>
    </p:spTree>
    <p:extLst>
      <p:ext uri="{BB962C8B-B14F-4D97-AF65-F5344CB8AC3E}">
        <p14:creationId xmlns:p14="http://schemas.microsoft.com/office/powerpoint/2010/main" val="3143397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As part of the positionality and partnered engagement, Kaplan began building his relationship with the community actors by first “flipping the engagement” </a:t>
            </a:r>
          </a:p>
          <a:p>
            <a:r>
              <a:rPr lang="en-US" dirty="0"/>
              <a:t>He did this by first presenting his research back to the ATCC community with which he conducted his research. This gave them reassurance that they would know they kind of content he might later share to policymakers in the context of a partnered engagement. It also helped show them the kinds of presentation approaches that might be more common or easily understood in the global north.</a:t>
            </a:r>
          </a:p>
        </p:txBody>
      </p:sp>
      <p:sp>
        <p:nvSpPr>
          <p:cNvPr id="4" name="Slide Number Placeholder 3"/>
          <p:cNvSpPr>
            <a:spLocks noGrp="1"/>
          </p:cNvSpPr>
          <p:nvPr>
            <p:ph type="sldNum" sz="quarter" idx="10"/>
          </p:nvPr>
        </p:nvSpPr>
        <p:spPr/>
        <p:txBody>
          <a:bodyPr/>
          <a:lstStyle/>
          <a:p>
            <a:fld id="{3F62926A-0914-B34B-8F36-A2F5717231E4}" type="slidenum">
              <a:rPr lang="en-US" smtClean="0"/>
              <a:t>15</a:t>
            </a:fld>
            <a:endParaRPr lang="en-US"/>
          </a:p>
        </p:txBody>
      </p:sp>
    </p:spTree>
    <p:extLst>
      <p:ext uri="{BB962C8B-B14F-4D97-AF65-F5344CB8AC3E}">
        <p14:creationId xmlns:p14="http://schemas.microsoft.com/office/powerpoint/2010/main" val="4040621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Cristina Serna In her element, leading a community meeting with the ATCC in 2013 (photo by Kaplan)</a:t>
            </a:r>
          </a:p>
        </p:txBody>
      </p:sp>
      <p:sp>
        <p:nvSpPr>
          <p:cNvPr id="4" name="Slide Number Placeholder 3"/>
          <p:cNvSpPr>
            <a:spLocks noGrp="1"/>
          </p:cNvSpPr>
          <p:nvPr>
            <p:ph type="sldNum" sz="quarter" idx="10"/>
          </p:nvPr>
        </p:nvSpPr>
        <p:spPr/>
        <p:txBody>
          <a:bodyPr/>
          <a:lstStyle/>
          <a:p>
            <a:fld id="{3F62926A-0914-B34B-8F36-A2F5717231E4}" type="slidenum">
              <a:rPr lang="en-US" smtClean="0"/>
              <a:t>16</a:t>
            </a:fld>
            <a:endParaRPr lang="en-US"/>
          </a:p>
        </p:txBody>
      </p:sp>
    </p:spTree>
    <p:extLst>
      <p:ext uri="{BB962C8B-B14F-4D97-AF65-F5344CB8AC3E}">
        <p14:creationId xmlns:p14="http://schemas.microsoft.com/office/powerpoint/2010/main" val="2337317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dinner meeting in Washington, D.C. (photo by Kaplan), co-presenting of findings and experiences at in-person briefings in the U.S. with NGOs and policymakers. </a:t>
            </a:r>
            <a:endParaRPr lang="en-US" dirty="0"/>
          </a:p>
          <a:p>
            <a:endParaRPr lang="en-US" dirty="0"/>
          </a:p>
        </p:txBody>
      </p:sp>
      <p:sp>
        <p:nvSpPr>
          <p:cNvPr id="4" name="Slide Number Placeholder 3"/>
          <p:cNvSpPr>
            <a:spLocks noGrp="1"/>
          </p:cNvSpPr>
          <p:nvPr>
            <p:ph type="sldNum" sz="quarter" idx="10"/>
          </p:nvPr>
        </p:nvSpPr>
        <p:spPr/>
        <p:txBody>
          <a:bodyPr/>
          <a:lstStyle/>
          <a:p>
            <a:fld id="{3F62926A-0914-B34B-8F36-A2F5717231E4}" type="slidenum">
              <a:rPr lang="en-US" smtClean="0"/>
              <a:t>17</a:t>
            </a:fld>
            <a:endParaRPr lang="en-US"/>
          </a:p>
        </p:txBody>
      </p:sp>
    </p:spTree>
    <p:extLst>
      <p:ext uri="{BB962C8B-B14F-4D97-AF65-F5344CB8AC3E}">
        <p14:creationId xmlns:p14="http://schemas.microsoft.com/office/powerpoint/2010/main" val="1315295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Serna at the U.S. State Department (photo by Kaplan)</a:t>
            </a:r>
          </a:p>
        </p:txBody>
      </p:sp>
      <p:sp>
        <p:nvSpPr>
          <p:cNvPr id="4" name="Slide Number Placeholder 3"/>
          <p:cNvSpPr>
            <a:spLocks noGrp="1"/>
          </p:cNvSpPr>
          <p:nvPr>
            <p:ph type="sldNum" sz="quarter" idx="5"/>
          </p:nvPr>
        </p:nvSpPr>
        <p:spPr/>
        <p:txBody>
          <a:bodyPr/>
          <a:lstStyle/>
          <a:p>
            <a:fld id="{3F62926A-0914-B34B-8F36-A2F5717231E4}" type="slidenum">
              <a:rPr lang="en-US" smtClean="0"/>
              <a:t>18</a:t>
            </a:fld>
            <a:endParaRPr lang="en-US"/>
          </a:p>
        </p:txBody>
      </p:sp>
    </p:spTree>
    <p:extLst>
      <p:ext uri="{BB962C8B-B14F-4D97-AF65-F5344CB8AC3E}">
        <p14:creationId xmlns:p14="http://schemas.microsoft.com/office/powerpoint/2010/main" val="1232384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Even with there advantages of partnered engagement, there may be risks. How handle this?</a:t>
            </a:r>
            <a:r>
              <a:rPr lang="en-US" baseline="0" dirty="0"/>
              <a:t> </a:t>
            </a:r>
            <a:endParaRPr lang="en-US" dirty="0"/>
          </a:p>
        </p:txBody>
      </p:sp>
      <p:sp>
        <p:nvSpPr>
          <p:cNvPr id="4" name="Slide Number Placeholder 3"/>
          <p:cNvSpPr>
            <a:spLocks noGrp="1"/>
          </p:cNvSpPr>
          <p:nvPr>
            <p:ph type="sldNum" sz="quarter" idx="10"/>
          </p:nvPr>
        </p:nvSpPr>
        <p:spPr/>
        <p:txBody>
          <a:bodyPr/>
          <a:lstStyle/>
          <a:p>
            <a:fld id="{3F62926A-0914-B34B-8F36-A2F5717231E4}" type="slidenum">
              <a:rPr lang="en-US" smtClean="0"/>
              <a:t>19</a:t>
            </a:fld>
            <a:endParaRPr lang="en-US"/>
          </a:p>
        </p:txBody>
      </p:sp>
    </p:spTree>
    <p:extLst>
      <p:ext uri="{BB962C8B-B14F-4D97-AF65-F5344CB8AC3E}">
        <p14:creationId xmlns:p14="http://schemas.microsoft.com/office/powerpoint/2010/main" val="3801288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Ethics of Partnering with</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Civil-Society Organizations for Policy Engagement</a:t>
            </a:r>
            <a:r>
              <a:rPr lang="en-US" sz="1200" b="1" kern="1200" baseline="30000" dirty="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This module explores a relatively new  and still infrequent form of policy engagement: collaboration between academics, local peacebuilders, and NGOs in the dissemination of research findings and policy implications. This form of policy engagement can be referred to as “partnered engagement.” The</a:t>
            </a:r>
            <a:r>
              <a:rPr lang="en-US" sz="1200" kern="1200" baseline="0" dirty="0">
                <a:solidFill>
                  <a:schemeClr val="tx1"/>
                </a:solidFill>
                <a:effectLst/>
                <a:latin typeface="+mn-lt"/>
                <a:ea typeface="+mn-ea"/>
                <a:cs typeface="+mn-cs"/>
              </a:rPr>
              <a:t> lecture component </a:t>
            </a:r>
            <a:r>
              <a:rPr lang="en-US" sz="1200" kern="1200" dirty="0">
                <a:solidFill>
                  <a:schemeClr val="tx1"/>
                </a:solidFill>
                <a:effectLst/>
                <a:latin typeface="+mn-lt"/>
                <a:ea typeface="+mn-ea"/>
                <a:cs typeface="+mn-cs"/>
              </a:rPr>
              <a:t>focuses on the example of sharing of the successes and failures of community-based atrocities prevention strategies with other NGOs and government policymakers. </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exercise will move participants to consider questions about</a:t>
            </a:r>
            <a:r>
              <a:rPr lang="en-US" sz="1200" kern="1200" baseline="0" dirty="0">
                <a:solidFill>
                  <a:schemeClr val="tx1"/>
                </a:solidFill>
                <a:effectLst/>
                <a:latin typeface="+mn-lt"/>
                <a:ea typeface="+mn-ea"/>
                <a:cs typeface="+mn-cs"/>
              </a:rPr>
              <a:t> researcher positionality and</a:t>
            </a:r>
            <a:r>
              <a:rPr lang="en-US" sz="1200" kern="1200" dirty="0">
                <a:solidFill>
                  <a:schemeClr val="tx1"/>
                </a:solidFill>
                <a:effectLst/>
                <a:latin typeface="+mn-lt"/>
                <a:ea typeface="+mn-ea"/>
                <a:cs typeface="+mn-cs"/>
              </a:rPr>
              <a:t> roles,</a:t>
            </a:r>
            <a:r>
              <a:rPr lang="en-US" sz="1200" kern="1200" baseline="0" dirty="0">
                <a:solidFill>
                  <a:schemeClr val="tx1"/>
                </a:solidFill>
                <a:effectLst/>
                <a:latin typeface="+mn-lt"/>
                <a:ea typeface="+mn-ea"/>
                <a:cs typeface="+mn-cs"/>
              </a:rPr>
              <a:t> such as either </a:t>
            </a:r>
            <a:r>
              <a:rPr lang="en-US" sz="1200" kern="1200" dirty="0">
                <a:solidFill>
                  <a:schemeClr val="tx1"/>
                </a:solidFill>
                <a:effectLst/>
                <a:latin typeface="+mn-lt"/>
                <a:ea typeface="+mn-ea"/>
                <a:cs typeface="+mn-cs"/>
              </a:rPr>
              <a:t>representing the researcher’s own work and findings</a:t>
            </a:r>
            <a:r>
              <a:rPr lang="en-US" sz="1200" kern="1200" baseline="0" dirty="0">
                <a:solidFill>
                  <a:schemeClr val="tx1"/>
                </a:solidFill>
                <a:effectLst/>
                <a:latin typeface="+mn-lt"/>
                <a:ea typeface="+mn-ea"/>
                <a:cs typeface="+mn-cs"/>
              </a:rPr>
              <a:t> or </a:t>
            </a:r>
            <a:r>
              <a:rPr lang="en-US" sz="1200" kern="1200" dirty="0">
                <a:solidFill>
                  <a:schemeClr val="tx1"/>
                </a:solidFill>
                <a:effectLst/>
                <a:latin typeface="+mn-lt"/>
                <a:ea typeface="+mn-ea"/>
                <a:cs typeface="+mn-cs"/>
              </a:rPr>
              <a:t>interpreting the collaborator’s work. It will also coach</a:t>
            </a:r>
            <a:r>
              <a:rPr lang="en-US" sz="1200" kern="1200" baseline="0" dirty="0">
                <a:solidFill>
                  <a:schemeClr val="tx1"/>
                </a:solidFill>
                <a:effectLst/>
                <a:latin typeface="+mn-lt"/>
                <a:ea typeface="+mn-ea"/>
                <a:cs typeface="+mn-cs"/>
              </a:rPr>
              <a:t> participants to develop their own </a:t>
            </a:r>
            <a:r>
              <a:rPr lang="en-US" sz="1200" kern="1200" dirty="0">
                <a:solidFill>
                  <a:schemeClr val="tx1"/>
                </a:solidFill>
                <a:effectLst/>
                <a:latin typeface="+mn-lt"/>
                <a:ea typeface="+mn-ea"/>
                <a:cs typeface="+mn-cs"/>
              </a:rPr>
              <a:t>guidelines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practices to ensure ethical and equitable engagement,</a:t>
            </a:r>
            <a:r>
              <a:rPr lang="en-US" sz="1200" kern="1200" baseline="0" dirty="0">
                <a:solidFill>
                  <a:schemeClr val="tx1"/>
                </a:solidFill>
                <a:effectLst/>
                <a:latin typeface="+mn-lt"/>
                <a:ea typeface="+mn-ea"/>
                <a:cs typeface="+mn-cs"/>
              </a:rPr>
              <a:t> such as</a:t>
            </a:r>
            <a:r>
              <a:rPr lang="en-US" sz="1200" kern="1200" dirty="0">
                <a:solidFill>
                  <a:schemeClr val="tx1"/>
                </a:solidFill>
                <a:effectLst/>
                <a:latin typeface="+mn-lt"/>
                <a:ea typeface="+mn-ea"/>
                <a:cs typeface="+mn-cs"/>
              </a:rPr>
              <a:t> applying Immanuel Kant’s notion of a “categorical imperative,” or valuing something or someone as an end in themselves, and not using them as a means to achieve some other end. In this context, this principle can guard against the local actor being “used.”</a:t>
            </a:r>
          </a:p>
        </p:txBody>
      </p:sp>
      <p:sp>
        <p:nvSpPr>
          <p:cNvPr id="4" name="Slide Number Placeholder 3"/>
          <p:cNvSpPr>
            <a:spLocks noGrp="1"/>
          </p:cNvSpPr>
          <p:nvPr>
            <p:ph type="sldNum" sz="quarter" idx="10"/>
          </p:nvPr>
        </p:nvSpPr>
        <p:spPr/>
        <p:txBody>
          <a:bodyPr/>
          <a:lstStyle/>
          <a:p>
            <a:fld id="{3F62926A-0914-B34B-8F36-A2F5717231E4}" type="slidenum">
              <a:rPr lang="en-US" smtClean="0"/>
              <a:t>2</a:t>
            </a:fld>
            <a:endParaRPr lang="en-US"/>
          </a:p>
        </p:txBody>
      </p:sp>
    </p:spTree>
    <p:extLst>
      <p:ext uri="{BB962C8B-B14F-4D97-AF65-F5344CB8AC3E}">
        <p14:creationId xmlns:p14="http://schemas.microsoft.com/office/powerpoint/2010/main" val="3129023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The Categorical Imperative is a helpful guide, thought its application could vary dependin</a:t>
            </a:r>
            <a:r>
              <a:rPr lang="en-US" baseline="0" dirty="0"/>
              <a:t>g on the type of partner, balance of the relationship</a:t>
            </a:r>
          </a:p>
          <a:p>
            <a:r>
              <a:rPr lang="en-US" baseline="0" dirty="0"/>
              <a:t>It calls for us to Treat others as an end in themselves, not a means to an end</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primary aim  of engagement should be for attaining some greater good, such as helping the local actor communicate their knowledge or needs, and helping policymakers to craft pareto-improving policies. It should not be undertaken for virtue-signaling, gaining credit or recognition, or (strictly) promoting ones’ own aims or distinct research findings. </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very worries help keep researchers “honest” in their conduct vis-à-vis other actors. A kind of precautionary principle </a:t>
            </a:r>
            <a:endParaRPr lang="en-US" dirty="0"/>
          </a:p>
          <a:p>
            <a:pPr marL="171450" indent="-171450">
              <a:buFont typeface="Wingdings" charset="0"/>
              <a:buChar char="à"/>
            </a:pPr>
            <a:endParaRPr lang="en-US" dirty="0">
              <a:sym typeface="Wingdings"/>
            </a:endParaRPr>
          </a:p>
          <a:p>
            <a:pPr marL="171450" indent="-171450">
              <a:buFont typeface="Wingdings" charset="0"/>
              <a:buChar char="à"/>
            </a:pPr>
            <a:r>
              <a:rPr lang="en-US" dirty="0">
                <a:sym typeface="Wingdings"/>
              </a:rPr>
              <a:t>Costs to the researcher to participate in terms of time, effort; and may not get clear benefits, unless operational</a:t>
            </a:r>
            <a:r>
              <a:rPr lang="en-US" baseline="0" dirty="0">
                <a:sym typeface="Wingdings"/>
              </a:rPr>
              <a:t> reason holds</a:t>
            </a:r>
          </a:p>
          <a:p>
            <a:pPr marL="171450" marR="0" indent="-171450" algn="l" defTabSz="457200" rtl="0" eaLnBrk="1" fontAlgn="auto" latinLnBrk="0" hangingPunct="1">
              <a:lnSpc>
                <a:spcPct val="100000"/>
              </a:lnSpc>
              <a:spcBef>
                <a:spcPts val="0"/>
              </a:spcBef>
              <a:spcAft>
                <a:spcPts val="0"/>
              </a:spcAft>
              <a:buClrTx/>
              <a:buSzTx/>
              <a:buFont typeface="Wingdings" charset="0"/>
              <a:buChar char="à"/>
              <a:tabLst/>
              <a:defRPr/>
            </a:pPr>
            <a:r>
              <a:rPr lang="en-US" sz="1200" kern="1200" dirty="0">
                <a:solidFill>
                  <a:schemeClr val="tx1"/>
                </a:solidFill>
                <a:effectLst/>
                <a:latin typeface="+mn-lt"/>
                <a:ea typeface="+mn-ea"/>
                <a:cs typeface="+mn-cs"/>
              </a:rPr>
              <a:t>As such, it would only mainly make sense to participate in the engagement from a moral, altruistic perspective and not from some other cost-benefit calculation. </a:t>
            </a:r>
            <a:endParaRPr lang="en-US" dirty="0"/>
          </a:p>
          <a:p>
            <a:pPr marL="171450" indent="-171450">
              <a:buFont typeface="Wingdings" charset="0"/>
              <a:buChar char="à"/>
            </a:pPr>
            <a:endParaRPr lang="en-US" dirty="0"/>
          </a:p>
        </p:txBody>
      </p:sp>
      <p:sp>
        <p:nvSpPr>
          <p:cNvPr id="4" name="Slide Number Placeholder 3"/>
          <p:cNvSpPr>
            <a:spLocks noGrp="1"/>
          </p:cNvSpPr>
          <p:nvPr>
            <p:ph type="sldNum" sz="quarter" idx="10"/>
          </p:nvPr>
        </p:nvSpPr>
        <p:spPr/>
        <p:txBody>
          <a:bodyPr/>
          <a:lstStyle/>
          <a:p>
            <a:fld id="{3F62926A-0914-B34B-8F36-A2F5717231E4}" type="slidenum">
              <a:rPr lang="en-US" smtClean="0"/>
              <a:t>20</a:t>
            </a:fld>
            <a:endParaRPr lang="en-US"/>
          </a:p>
        </p:txBody>
      </p:sp>
    </p:spTree>
    <p:extLst>
      <p:ext uri="{BB962C8B-B14F-4D97-AF65-F5344CB8AC3E}">
        <p14:creationId xmlns:p14="http://schemas.microsoft.com/office/powerpoint/2010/main" val="3241594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Academics</a:t>
            </a:r>
            <a:r>
              <a:rPr lang="en-US" baseline="0" dirty="0"/>
              <a:t> don’t often get the call back from policymakers about how their research was used/ how impactful</a:t>
            </a:r>
          </a:p>
          <a:p>
            <a:pPr marL="171450" marR="0" indent="-171450" algn="l" defTabSz="457200" rtl="0" eaLnBrk="1" fontAlgn="auto" latinLnBrk="0" hangingPunct="1">
              <a:lnSpc>
                <a:spcPct val="100000"/>
              </a:lnSpc>
              <a:spcBef>
                <a:spcPts val="0"/>
              </a:spcBef>
              <a:spcAft>
                <a:spcPts val="0"/>
              </a:spcAft>
              <a:buClrTx/>
              <a:buSzTx/>
              <a:buFont typeface="Wingdings" charset="0"/>
              <a:buChar char="à"/>
              <a:tabLst/>
              <a:defRPr/>
            </a:pPr>
            <a:r>
              <a:rPr lang="en-US" b="1" baseline="0" dirty="0">
                <a:sym typeface="Wingdings"/>
              </a:rPr>
              <a:t>POLICYMAKERs should shift their VIEWS OF WHAT IS REQUIRED FOR ENGAGEMENT in terms of feedback, since…</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If there are potential costs from partnered engagement that fall on the more vulnerable partner, then it is important to verify that it is worth the effort. </a:t>
            </a:r>
            <a:r>
              <a:rPr lang="en-US" baseline="0" dirty="0" err="1"/>
              <a:t>Crisitna’s</a:t>
            </a:r>
            <a:r>
              <a:rPr lang="en-US" baseline="0" dirty="0"/>
              <a:t> life was disrupted someone’s life (when she could have been mediating to save lives!). In other words, it is important at the engagement not simply be performative, </a:t>
            </a:r>
            <a:r>
              <a:rPr lang="en-US" dirty="0"/>
              <a:t>going through the motions—then it could violate categorical imperative or just be window-dressing</a:t>
            </a:r>
          </a:p>
          <a:p>
            <a:endParaRPr lang="en-US" dirty="0"/>
          </a:p>
          <a:p>
            <a:r>
              <a:rPr lang="en-US" dirty="0">
                <a:sym typeface="Wingdings"/>
              </a:rPr>
              <a:t>The impact might be greatest on policymakers at the “</a:t>
            </a:r>
            <a:r>
              <a:rPr lang="en-US" b="1" dirty="0">
                <a:sym typeface="Wingdings"/>
              </a:rPr>
              <a:t>Beginning of the policy</a:t>
            </a:r>
            <a:r>
              <a:rPr lang="en-US" b="1" baseline="0" dirty="0">
                <a:sym typeface="Wingdings"/>
              </a:rPr>
              <a:t> chain”: </a:t>
            </a:r>
            <a:r>
              <a:rPr lang="en-US" sz="1200" kern="1200" dirty="0">
                <a:solidFill>
                  <a:schemeClr val="tx1"/>
                </a:solidFill>
                <a:effectLst/>
                <a:latin typeface="+mn-lt"/>
                <a:ea typeface="+mn-ea"/>
                <a:cs typeface="+mn-cs"/>
              </a:rPr>
              <a:t>The greatest marginal impact with policy participants who are interested in learning from local actors but have not previously enjoyed many such opportunities </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Peace </a:t>
            </a:r>
            <a:r>
              <a:rPr lang="en-US" sz="1200" kern="1200" dirty="0" err="1">
                <a:solidFill>
                  <a:schemeClr val="tx1"/>
                </a:solidFill>
                <a:effectLst/>
                <a:latin typeface="+mn-lt"/>
                <a:ea typeface="+mn-ea"/>
                <a:cs typeface="+mn-cs"/>
              </a:rPr>
              <a:t>Direct’s</a:t>
            </a:r>
            <a:r>
              <a:rPr lang="en-US" sz="1200" kern="1200" dirty="0">
                <a:solidFill>
                  <a:schemeClr val="tx1"/>
                </a:solidFill>
                <a:effectLst/>
                <a:latin typeface="+mn-lt"/>
                <a:ea typeface="+mn-ea"/>
                <a:cs typeface="+mn-cs"/>
              </a:rPr>
              <a:t> evaluation, a modest 17 total respondents completed the survey--</a:t>
            </a:r>
            <a:r>
              <a:rPr lang="en-US" sz="1200" b="1" kern="1200" dirty="0">
                <a:solidFill>
                  <a:schemeClr val="tx1"/>
                </a:solidFill>
                <a:effectLst/>
                <a:latin typeface="+mn-lt"/>
                <a:ea typeface="+mn-ea"/>
                <a:cs typeface="+mn-cs"/>
              </a:rPr>
              <a:t>Policymakers often juggle busy schedules--but so do civil society actors. </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anonymous participant suggested that the “biggest challenge in engaging with local communities are the [politician or community] gatekeepers who... often give biased information.” This can harm the credibility and legitimacy of local </a:t>
            </a:r>
            <a:r>
              <a:rPr lang="en-US" sz="1200" kern="1200" dirty="0" err="1">
                <a:solidFill>
                  <a:schemeClr val="tx1"/>
                </a:solidFill>
                <a:effectLst/>
                <a:latin typeface="+mn-lt"/>
                <a:ea typeface="+mn-ea"/>
                <a:cs typeface="+mn-cs"/>
              </a:rPr>
              <a:t>peacebuilders</a:t>
            </a:r>
            <a:r>
              <a:rPr lang="en-US" sz="1200" kern="1200" dirty="0">
                <a:solidFill>
                  <a:schemeClr val="tx1"/>
                </a:solidFill>
                <a:effectLst/>
                <a:latin typeface="+mn-lt"/>
                <a:ea typeface="+mn-ea"/>
                <a:cs typeface="+mn-cs"/>
              </a:rPr>
              <a:t> trying to engage with policymakers. This speaks to the utility of direct or partnered engagement,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F62926A-0914-B34B-8F36-A2F5717231E4}" type="slidenum">
              <a:rPr lang="en-US" smtClean="0"/>
              <a:t>21</a:t>
            </a:fld>
            <a:endParaRPr lang="en-US"/>
          </a:p>
        </p:txBody>
      </p:sp>
    </p:spTree>
    <p:extLst>
      <p:ext uri="{BB962C8B-B14F-4D97-AF65-F5344CB8AC3E}">
        <p14:creationId xmlns:p14="http://schemas.microsoft.com/office/powerpoint/2010/main" val="2645908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Members of the ATCC report not having received any follow-up or sustained partnership from the policymakers or organizations that Cristina met with during her stay in Washington, D.C</a:t>
            </a:r>
            <a:br>
              <a:rPr lang="en-US" sz="1200" kern="1200" dirty="0">
                <a:solidFill>
                  <a:schemeClr val="tx1"/>
                </a:solidFill>
                <a:effectLst/>
                <a:latin typeface="+mn-lt"/>
                <a:ea typeface="+mn-ea"/>
                <a:cs typeface="+mn-cs"/>
              </a:rPr>
            </a:br>
            <a:endParaRPr lang="en-US" dirty="0"/>
          </a:p>
          <a:p>
            <a:endParaRPr lang="en-US" dirty="0"/>
          </a:p>
        </p:txBody>
      </p:sp>
      <p:sp>
        <p:nvSpPr>
          <p:cNvPr id="4" name="Slide Number Placeholder 3"/>
          <p:cNvSpPr>
            <a:spLocks noGrp="1"/>
          </p:cNvSpPr>
          <p:nvPr>
            <p:ph type="sldNum" sz="quarter" idx="10"/>
          </p:nvPr>
        </p:nvSpPr>
        <p:spPr/>
        <p:txBody>
          <a:bodyPr/>
          <a:lstStyle/>
          <a:p>
            <a:fld id="{3F62926A-0914-B34B-8F36-A2F5717231E4}" type="slidenum">
              <a:rPr lang="en-US" smtClean="0"/>
              <a:t>22</a:t>
            </a:fld>
            <a:endParaRPr lang="en-US"/>
          </a:p>
        </p:txBody>
      </p:sp>
    </p:spTree>
    <p:extLst>
      <p:ext uri="{BB962C8B-B14F-4D97-AF65-F5344CB8AC3E}">
        <p14:creationId xmlns:p14="http://schemas.microsoft.com/office/powerpoint/2010/main" val="3933072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Credit, reputation, </a:t>
            </a:r>
          </a:p>
          <a:p>
            <a:r>
              <a:rPr lang="en-US" sz="1200" kern="1200" dirty="0">
                <a:solidFill>
                  <a:schemeClr val="tx1"/>
                </a:solidFill>
                <a:effectLst/>
                <a:latin typeface="+mn-lt"/>
                <a:ea typeface="+mn-ea"/>
                <a:cs typeface="+mn-cs"/>
              </a:rPr>
              <a:t>Influence</a:t>
            </a:r>
          </a:p>
          <a:p>
            <a:r>
              <a:rPr lang="en-US" sz="1200" kern="1200" dirty="0">
                <a:solidFill>
                  <a:schemeClr val="tx1"/>
                </a:solidFill>
                <a:effectLst/>
                <a:latin typeface="+mn-lt"/>
                <a:ea typeface="+mn-ea"/>
                <a:cs typeface="+mn-cs"/>
              </a:rPr>
              <a:t>Money</a:t>
            </a:r>
          </a:p>
          <a:p>
            <a:r>
              <a:rPr lang="en-US" sz="1200" kern="1200" dirty="0">
                <a:solidFill>
                  <a:schemeClr val="tx1"/>
                </a:solidFill>
                <a:effectLst/>
                <a:latin typeface="+mn-lt"/>
                <a:ea typeface="+mn-ea"/>
                <a:cs typeface="+mn-cs"/>
              </a:rPr>
              <a:t>Status</a:t>
            </a:r>
          </a:p>
          <a:p>
            <a:r>
              <a:rPr lang="en-US" sz="1200" kern="1200">
                <a:solidFill>
                  <a:schemeClr val="tx1"/>
                </a:solidFill>
                <a:effectLst/>
                <a:latin typeface="+mn-lt"/>
                <a:ea typeface="+mn-ea"/>
                <a:cs typeface="+mn-cs"/>
              </a:rPr>
              <a:t>Position</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FE27E1-0021-7B41-9305-2D2FF27AD910}" type="slidenum">
              <a:rPr lang="en-US" smtClean="0"/>
              <a:t>23</a:t>
            </a:fld>
            <a:endParaRPr lang="en-US"/>
          </a:p>
        </p:txBody>
      </p:sp>
    </p:spTree>
    <p:extLst>
      <p:ext uri="{BB962C8B-B14F-4D97-AF65-F5344CB8AC3E}">
        <p14:creationId xmlns:p14="http://schemas.microsoft.com/office/powerpoint/2010/main" val="472403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This presentation will cover several key issues, including:</a:t>
            </a:r>
          </a:p>
          <a:p>
            <a:endParaRPr lang="en-US" dirty="0"/>
          </a:p>
          <a:p>
            <a:r>
              <a:rPr lang="en-US" dirty="0"/>
              <a:t>Defining partnered engagement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Reviewing positionality and how it applies to policy engagement</a:t>
            </a:r>
          </a:p>
          <a:p>
            <a:r>
              <a:rPr lang="en-US" dirty="0"/>
              <a:t>The possible Cost-benefit balance of partnered engagement for the different participants</a:t>
            </a:r>
          </a:p>
          <a:p>
            <a:r>
              <a:rPr lang="en-US" dirty="0"/>
              <a:t>And the importance of manage positionality and evaluating the experience</a:t>
            </a:r>
          </a:p>
          <a:p>
            <a:endParaRPr lang="en-US" dirty="0"/>
          </a:p>
        </p:txBody>
      </p:sp>
      <p:sp>
        <p:nvSpPr>
          <p:cNvPr id="4" name="Slide Number Placeholder 3"/>
          <p:cNvSpPr>
            <a:spLocks noGrp="1"/>
          </p:cNvSpPr>
          <p:nvPr>
            <p:ph type="sldNum" sz="quarter" idx="10"/>
          </p:nvPr>
        </p:nvSpPr>
        <p:spPr/>
        <p:txBody>
          <a:bodyPr/>
          <a:lstStyle/>
          <a:p>
            <a:fld id="{3F62926A-0914-B34B-8F36-A2F5717231E4}" type="slidenum">
              <a:rPr lang="en-US" smtClean="0"/>
              <a:t>3</a:t>
            </a:fld>
            <a:endParaRPr lang="en-US"/>
          </a:p>
        </p:txBody>
      </p:sp>
    </p:spTree>
    <p:extLst>
      <p:ext uri="{BB962C8B-B14F-4D97-AF65-F5344CB8AC3E}">
        <p14:creationId xmlns:p14="http://schemas.microsoft.com/office/powerpoint/2010/main" val="1595307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Defining Partnered engagement </a:t>
            </a:r>
          </a:p>
          <a:p>
            <a:r>
              <a:rPr lang="en-US" dirty="0"/>
              <a:t>Partnered engagement is an option for including voices that might be normally left out of the process</a:t>
            </a:r>
          </a:p>
          <a:p>
            <a:endParaRPr lang="en-US" dirty="0"/>
          </a:p>
          <a:p>
            <a:r>
              <a:rPr lang="en-US" dirty="0"/>
              <a:t>As we will see, the process involves coordination and complementarity among the participants</a:t>
            </a:r>
          </a:p>
        </p:txBody>
      </p:sp>
      <p:sp>
        <p:nvSpPr>
          <p:cNvPr id="4" name="Slide Number Placeholder 3"/>
          <p:cNvSpPr>
            <a:spLocks noGrp="1"/>
          </p:cNvSpPr>
          <p:nvPr>
            <p:ph type="sldNum" sz="quarter" idx="10"/>
          </p:nvPr>
        </p:nvSpPr>
        <p:spPr/>
        <p:txBody>
          <a:bodyPr/>
          <a:lstStyle/>
          <a:p>
            <a:fld id="{3F62926A-0914-B34B-8F36-A2F5717231E4}" type="slidenum">
              <a:rPr lang="en-US" smtClean="0"/>
              <a:t>4</a:t>
            </a:fld>
            <a:endParaRPr lang="en-US"/>
          </a:p>
        </p:txBody>
      </p:sp>
    </p:spTree>
    <p:extLst>
      <p:ext uri="{BB962C8B-B14F-4D97-AF65-F5344CB8AC3E}">
        <p14:creationId xmlns:p14="http://schemas.microsoft.com/office/powerpoint/2010/main" val="3024080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Oliver Kaplan began his partnered engagement experience in 2017, when he was contacted by the NGO Peace Direct, </a:t>
            </a:r>
            <a:endParaRPr lang="en-US" b="1"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He partnered with Cristina Serna of the Peasant Worker’s Association of the </a:t>
            </a:r>
            <a:r>
              <a:rPr lang="en-US" sz="1200" b="1" kern="1200" dirty="0" err="1">
                <a:solidFill>
                  <a:schemeClr val="tx1"/>
                </a:solidFill>
                <a:effectLst/>
                <a:latin typeface="+mn-lt"/>
                <a:ea typeface="+mn-ea"/>
                <a:cs typeface="+mn-cs"/>
              </a:rPr>
              <a:t>Carare</a:t>
            </a:r>
            <a:r>
              <a:rPr lang="en-US" sz="1200" b="1" kern="1200" dirty="0">
                <a:solidFill>
                  <a:schemeClr val="tx1"/>
                </a:solidFill>
                <a:effectLst/>
                <a:latin typeface="+mn-lt"/>
                <a:ea typeface="+mn-ea"/>
                <a:cs typeface="+mn-cs"/>
              </a:rPr>
              <a:t> River (ATCC) in Colombia, a local peacebuilder. Cristina had to conciliate threats against residents of her community </a:t>
            </a:r>
            <a:r>
              <a:rPr lang="en-US" sz="1200" b="1" i="1" kern="1200" dirty="0">
                <a:solidFill>
                  <a:schemeClr val="tx1"/>
                </a:solidFill>
                <a:effectLst/>
                <a:latin typeface="+mn-lt"/>
                <a:ea typeface="+mn-ea"/>
                <a:cs typeface="+mn-cs"/>
              </a:rPr>
              <a:t>during the very days of Peace </a:t>
            </a:r>
            <a:r>
              <a:rPr lang="en-US" sz="1200" b="1" i="1" kern="1200" dirty="0" err="1">
                <a:solidFill>
                  <a:schemeClr val="tx1"/>
                </a:solidFill>
                <a:effectLst/>
                <a:latin typeface="+mn-lt"/>
                <a:ea typeface="+mn-ea"/>
                <a:cs typeface="+mn-cs"/>
              </a:rPr>
              <a:t>Direct’s</a:t>
            </a:r>
            <a:r>
              <a:rPr lang="en-US" sz="1200" b="1" i="1" kern="1200" dirty="0">
                <a:solidFill>
                  <a:schemeClr val="tx1"/>
                </a:solidFill>
                <a:effectLst/>
                <a:latin typeface="+mn-lt"/>
                <a:ea typeface="+mn-ea"/>
                <a:cs typeface="+mn-cs"/>
              </a:rPr>
              <a:t> online consultation</a:t>
            </a:r>
            <a:r>
              <a:rPr lang="en-US" sz="1200" b="1" kern="1200" dirty="0">
                <a:solidFill>
                  <a:schemeClr val="tx1"/>
                </a:solidFill>
                <a:effectLst/>
                <a:latin typeface="+mn-lt"/>
                <a:ea typeface="+mn-ea"/>
                <a:cs typeface="+mn-cs"/>
              </a:rPr>
              <a:t>! </a:t>
            </a:r>
            <a:endParaRPr lang="en-US" b="1"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Cristina was on the move the days of the consultation and did not have reliable internet connections in the </a:t>
            </a:r>
            <a:r>
              <a:rPr lang="en-US" sz="1200" i="1" kern="1200" dirty="0">
                <a:solidFill>
                  <a:schemeClr val="tx1"/>
                </a:solidFill>
                <a:effectLst/>
                <a:latin typeface="+mn-lt"/>
                <a:ea typeface="+mn-ea"/>
                <a:cs typeface="+mn-cs"/>
              </a:rPr>
              <a:t>campo </a:t>
            </a:r>
            <a:r>
              <a:rPr lang="en-US" sz="1200" kern="1200" dirty="0">
                <a:solidFill>
                  <a:schemeClr val="tx1"/>
                </a:solidFill>
                <a:effectLst/>
                <a:latin typeface="+mn-lt"/>
                <a:ea typeface="+mn-ea"/>
                <a:cs typeface="+mn-cs"/>
              </a:rPr>
              <a:t>(countryside) of her isolated corner of Colombia.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manage this challenge, as participants posted comments, Oliver would translate them from English to Spanish using Google Translate and send the text to Cristina through a WhatsApp chat (and would then back-translate and post her responses to the online forum). </a:t>
            </a:r>
            <a:endParaRPr lang="en-US" dirty="0"/>
          </a:p>
        </p:txBody>
      </p:sp>
      <p:sp>
        <p:nvSpPr>
          <p:cNvPr id="4" name="Slide Number Placeholder 3"/>
          <p:cNvSpPr>
            <a:spLocks noGrp="1"/>
          </p:cNvSpPr>
          <p:nvPr>
            <p:ph type="sldNum" sz="quarter" idx="10"/>
          </p:nvPr>
        </p:nvSpPr>
        <p:spPr/>
        <p:txBody>
          <a:bodyPr/>
          <a:lstStyle/>
          <a:p>
            <a:fld id="{3F62926A-0914-B34B-8F36-A2F5717231E4}" type="slidenum">
              <a:rPr lang="en-US" smtClean="0"/>
              <a:t>5</a:t>
            </a:fld>
            <a:endParaRPr lang="en-US"/>
          </a:p>
        </p:txBody>
      </p:sp>
    </p:spTree>
    <p:extLst>
      <p:ext uri="{BB962C8B-B14F-4D97-AF65-F5344CB8AC3E}">
        <p14:creationId xmlns:p14="http://schemas.microsoft.com/office/powerpoint/2010/main" val="3074672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Partnered engagement acquires its persuasive power precisely from the different positions held by the different participants. </a:t>
            </a:r>
            <a:endParaRPr lang="en-US" dirty="0"/>
          </a:p>
          <a:p>
            <a:endParaRPr lang="en-US" dirty="0"/>
          </a:p>
          <a:p>
            <a:r>
              <a:rPr lang="en-US" dirty="0"/>
              <a:t>The concept of Positionality is used to help identify these differences and apply them in the engagement process.</a:t>
            </a:r>
          </a:p>
          <a:p>
            <a:r>
              <a:rPr lang="en-US" dirty="0"/>
              <a:t>It originates with FEMINIST GEOGRAPHERS: “</a:t>
            </a:r>
            <a:r>
              <a:rPr lang="en-US" sz="1200" kern="1200" dirty="0">
                <a:solidFill>
                  <a:schemeClr val="tx1"/>
                </a:solidFill>
                <a:effectLst/>
                <a:latin typeface="+mn-lt"/>
                <a:ea typeface="+mn-ea"/>
                <a:cs typeface="+mn-cs"/>
              </a:rPr>
              <a:t>Accounting for ones’ positionality is the act of recognizing ones’ relative social position and how others may conceive of it“</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(England 1994, Bourke 2014) </a:t>
            </a:r>
            <a:endParaRPr lang="en-US" dirty="0"/>
          </a:p>
          <a:p>
            <a:endParaRPr lang="en-US" dirty="0"/>
          </a:p>
          <a:p>
            <a:r>
              <a:rPr lang="en-US" sz="1200" kern="1200" dirty="0">
                <a:solidFill>
                  <a:schemeClr val="tx1"/>
                </a:solidFill>
                <a:effectLst/>
                <a:latin typeface="+mn-lt"/>
                <a:ea typeface="+mn-ea"/>
                <a:cs typeface="+mn-cs"/>
              </a:rPr>
              <a:t>Cristina is an Afro-Colombian woman from a small rural community with leadership skills but had language limitations and was on her first international trip. By contrast, Kaplan is a White man and was in a familiar country, city, setting, and language in Washington DC where the engagement took place. He also had the benefit of the (modest) prestige of being a Ph.D. researcher (to help get in the door) plus some base level of legitimacy from past field experience. In this sense, he was more of an “insider” in this context, while she was more of an “outsider” (Chavez 2008, Merriam 2010). </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good practice to assess these questions beforehand.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one thing to keep in mind is that these Positionalities may only be most visible once an engagement opportunity has commenced in person, </a:t>
            </a:r>
            <a:endParaRPr lang="en-US" dirty="0"/>
          </a:p>
          <a:p>
            <a:endParaRPr lang="en-US" dirty="0"/>
          </a:p>
        </p:txBody>
      </p:sp>
      <p:sp>
        <p:nvSpPr>
          <p:cNvPr id="4" name="Slide Number Placeholder 3"/>
          <p:cNvSpPr>
            <a:spLocks noGrp="1"/>
          </p:cNvSpPr>
          <p:nvPr>
            <p:ph type="sldNum" sz="quarter" idx="10"/>
          </p:nvPr>
        </p:nvSpPr>
        <p:spPr/>
        <p:txBody>
          <a:bodyPr/>
          <a:lstStyle/>
          <a:p>
            <a:fld id="{3F62926A-0914-B34B-8F36-A2F5717231E4}" type="slidenum">
              <a:rPr lang="en-US" smtClean="0"/>
              <a:t>6</a:t>
            </a:fld>
            <a:endParaRPr lang="en-US"/>
          </a:p>
        </p:txBody>
      </p:sp>
    </p:spTree>
    <p:extLst>
      <p:ext uri="{BB962C8B-B14F-4D97-AF65-F5344CB8AC3E}">
        <p14:creationId xmlns:p14="http://schemas.microsoft.com/office/powerpoint/2010/main" val="605279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Positionality in engagement means that different types of researchers and local actors—academics, advocates, peacebuilders, etc.—may have different types of experiences and relationships with policymakers when they engage with them. </a:t>
            </a:r>
          </a:p>
          <a:p>
            <a:endParaRPr lang="en-US" dirty="0"/>
          </a:p>
          <a:p>
            <a:r>
              <a:rPr lang="en-US" dirty="0"/>
              <a:t>Indeed, even the stock clip art shows there are stereo types about certain individuals</a:t>
            </a:r>
          </a:p>
          <a:p>
            <a:endParaRPr lang="en-US" dirty="0"/>
          </a:p>
          <a:p>
            <a:r>
              <a:rPr lang="en-US" dirty="0"/>
              <a:t>Global north academics (older white males?) may engage with global north policy actors (also older white males?)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others may engage with other kinds of policy actors</a:t>
            </a:r>
          </a:p>
          <a:p>
            <a:endParaRPr lang="en-US" dirty="0"/>
          </a:p>
          <a:p>
            <a:r>
              <a:rPr lang="en-US" dirty="0"/>
              <a:t>There may be different balances of power, acceptance, respect, etc. in these relationships</a:t>
            </a:r>
          </a:p>
        </p:txBody>
      </p:sp>
      <p:sp>
        <p:nvSpPr>
          <p:cNvPr id="4" name="Slide Number Placeholder 3"/>
          <p:cNvSpPr>
            <a:spLocks noGrp="1"/>
          </p:cNvSpPr>
          <p:nvPr>
            <p:ph type="sldNum" sz="quarter" idx="10"/>
          </p:nvPr>
        </p:nvSpPr>
        <p:spPr/>
        <p:txBody>
          <a:bodyPr/>
          <a:lstStyle/>
          <a:p>
            <a:fld id="{3F62926A-0914-B34B-8F36-A2F5717231E4}" type="slidenum">
              <a:rPr lang="en-US" smtClean="0"/>
              <a:t>7</a:t>
            </a:fld>
            <a:endParaRPr lang="en-US"/>
          </a:p>
        </p:txBody>
      </p:sp>
    </p:spTree>
    <p:extLst>
      <p:ext uri="{BB962C8B-B14F-4D97-AF65-F5344CB8AC3E}">
        <p14:creationId xmlns:p14="http://schemas.microsoft.com/office/powerpoint/2010/main" val="4040621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The </a:t>
            </a:r>
            <a:r>
              <a:rPr lang="en-US" dirty="0" err="1"/>
              <a:t>Stanely</a:t>
            </a:r>
            <a:r>
              <a:rPr lang="en-US" dirty="0"/>
              <a:t> Center and Peace Direct Created the opportunity for partnered engagement—by providing resources, and convening couldn’t have been done without</a:t>
            </a:r>
            <a:r>
              <a:rPr lang="en-US" baseline="0" dirty="0"/>
              <a:t> them</a:t>
            </a:r>
          </a:p>
          <a:p>
            <a:endParaRPr lang="en-US" baseline="0" dirty="0"/>
          </a:p>
          <a:p>
            <a:r>
              <a:rPr lang="en-US" b="1" baseline="0" dirty="0"/>
              <a:t>Kaplan’s article includes </a:t>
            </a:r>
            <a:r>
              <a:rPr lang="en-US" baseline="0" dirty="0"/>
              <a:t>THEIR VIEWS, CRISTINA’S, his own</a:t>
            </a:r>
          </a:p>
          <a:p>
            <a:endParaRPr lang="en-US" dirty="0"/>
          </a:p>
          <a:p>
            <a:r>
              <a:rPr lang="en-US" dirty="0"/>
              <a:t>These organizations had their own interests that had to be taken into account in the engagement, such as possibly seeking: </a:t>
            </a:r>
            <a:r>
              <a:rPr lang="en-US" sz="1200" kern="1200" dirty="0">
                <a:solidFill>
                  <a:schemeClr val="tx1"/>
                </a:solidFill>
                <a:effectLst/>
                <a:latin typeface="+mn-lt"/>
                <a:ea typeface="+mn-ea"/>
                <a:cs typeface="+mn-cs"/>
              </a:rPr>
              <a:t>Credit, reputation, Influence, Money, Status, Position</a:t>
            </a:r>
          </a:p>
          <a:p>
            <a:r>
              <a:rPr lang="en-US" dirty="0"/>
              <a:t>They ideally want to show their programs and engagement efforts have impact and build relationships; and did they spent the money of their USIP sponsors well? Stanley is based in Iowa and so was also trying to maintain ties in big cities (?)</a:t>
            </a:r>
          </a:p>
          <a:p>
            <a:r>
              <a:rPr lang="en-US" dirty="0"/>
              <a:t>Just like ICRC had policy interests but less strong interests in academic research</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F62926A-0914-B34B-8F36-A2F5717231E4}" type="slidenum">
              <a:rPr lang="en-US" smtClean="0"/>
              <a:t>8</a:t>
            </a:fld>
            <a:endParaRPr lang="en-US"/>
          </a:p>
        </p:txBody>
      </p:sp>
    </p:spTree>
    <p:extLst>
      <p:ext uri="{BB962C8B-B14F-4D97-AF65-F5344CB8AC3E}">
        <p14:creationId xmlns:p14="http://schemas.microsoft.com/office/powerpoint/2010/main" val="3186533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 Retweet is not an endorsement here, but there are some other possible examples of partnered engagement on related topics:</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example is the possibility of partnering with a </a:t>
            </a:r>
            <a:r>
              <a:rPr lang="en-US" dirty="0"/>
              <a:t>Gatekeeper/ Ally in the policy process.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involves </a:t>
            </a:r>
            <a:r>
              <a:rPr lang="en-US" sz="1200" kern="1200" dirty="0">
                <a:solidFill>
                  <a:schemeClr val="tx1"/>
                </a:solidFill>
                <a:effectLst/>
                <a:latin typeface="+mn-lt"/>
                <a:ea typeface="+mn-ea"/>
                <a:cs typeface="+mn-cs"/>
              </a:rPr>
              <a:t>conducting joint presentations of research findings by academics and bureaucrats (or academics and activists) to higher- level policymakers. Berman et al. (2018) report instances of academics partnering with subordinate military officials to brief research findings to higher-ranking commanders. </a:t>
            </a:r>
            <a:endParaRPr lang="en-US" dirty="0"/>
          </a:p>
          <a:p>
            <a:endParaRPr lang="en-US" dirty="0"/>
          </a:p>
          <a:p>
            <a:endParaRPr lang="en-US" dirty="0"/>
          </a:p>
          <a:p>
            <a:r>
              <a:rPr lang="en-US" dirty="0"/>
              <a:t>https://</a:t>
            </a:r>
            <a:r>
              <a:rPr lang="en-US" dirty="0" err="1"/>
              <a:t>media.gettyimages.com</a:t>
            </a:r>
            <a:r>
              <a:rPr lang="en-US" dirty="0"/>
              <a:t>/photos/commander-general-stanley-a-mcchrystal-points-to-a-diagram-on-the-as-picture-id91547491?k=6&amp;m=91547491&amp;s=612x612&amp;w=0&amp;h=lD5kPjMnmTQ895EfUIvTbJWRlYAAWRQtWDuSShme3Vw=</a:t>
            </a:r>
          </a:p>
          <a:p>
            <a:r>
              <a:rPr lang="en-US" dirty="0"/>
              <a:t>https://</a:t>
            </a:r>
            <a:r>
              <a:rPr lang="en-US" dirty="0" err="1"/>
              <a:t>www.gettyimages.com</a:t>
            </a:r>
            <a:r>
              <a:rPr lang="en-US" dirty="0"/>
              <a:t>/detail/news-photo/commander-general-stanley-a-mcchrystal-meets-with-high-news-photo/91550423</a:t>
            </a:r>
          </a:p>
          <a:p>
            <a:endParaRPr lang="en-US" dirty="0"/>
          </a:p>
          <a:p>
            <a:r>
              <a:rPr lang="en-US" dirty="0"/>
              <a:t>https://</a:t>
            </a:r>
            <a:r>
              <a:rPr lang="en-US" dirty="0" err="1"/>
              <a:t>news.stanford.edu</a:t>
            </a:r>
            <a:r>
              <a:rPr lang="en-US" dirty="0"/>
              <a:t>/2020/11/10/special-forces-veteran-stanford-scholar-applies-data-scholarship-conflict/</a:t>
            </a:r>
          </a:p>
          <a:p>
            <a:endParaRPr lang="en-US" dirty="0"/>
          </a:p>
          <a:p>
            <a:r>
              <a:rPr lang="en-US" dirty="0"/>
              <a:t>Special forces veteran and Stanford scholar </a:t>
            </a:r>
            <a:r>
              <a:rPr lang="en-US" dirty="0">
                <a:hlinkClick r:id="rId3"/>
              </a:rPr>
              <a:t>Joseph Felter</a:t>
            </a:r>
            <a:r>
              <a:rPr lang="en-US" dirty="0"/>
              <a:t> will never forget when U.S. Army General Stanley </a:t>
            </a:r>
            <a:r>
              <a:rPr lang="en-US" dirty="0" err="1"/>
              <a:t>McChrystal</a:t>
            </a:r>
            <a:r>
              <a:rPr lang="en-US" dirty="0"/>
              <a:t> was briefed </a:t>
            </a:r>
            <a:r>
              <a:rPr lang="en-US" dirty="0">
                <a:hlinkClick r:id="rId4"/>
              </a:rPr>
              <a:t>on a study</a:t>
            </a:r>
            <a:r>
              <a:rPr lang="en-US" dirty="0"/>
              <a:t> </a:t>
            </a:r>
            <a:r>
              <a:rPr lang="en-US" dirty="0" err="1"/>
              <a:t>Felter</a:t>
            </a:r>
            <a:r>
              <a:rPr lang="en-US" dirty="0"/>
              <a:t> had co-authored concluding that civilian casualties inflicted by international forces in Afghanistan increased insurgent violence.</a:t>
            </a:r>
          </a:p>
          <a:p>
            <a:r>
              <a:rPr lang="en-US" dirty="0" err="1"/>
              <a:t>McChrystal</a:t>
            </a:r>
            <a:r>
              <a:rPr lang="en-US" dirty="0"/>
              <a:t> was gripped by one finding in particular in the analysis by </a:t>
            </a:r>
            <a:r>
              <a:rPr lang="en-US" dirty="0" err="1"/>
              <a:t>Felter</a:t>
            </a:r>
            <a:r>
              <a:rPr lang="en-US" dirty="0"/>
              <a:t> and his colleague, </a:t>
            </a:r>
            <a:r>
              <a:rPr lang="en-US" dirty="0">
                <a:hlinkClick r:id="rId5"/>
              </a:rPr>
              <a:t>Radha Iyengar</a:t>
            </a:r>
            <a:r>
              <a:rPr lang="en-US" dirty="0"/>
              <a:t>: If the International Security Assistance Force (ISAF) could eliminate incidents that left at least two civilians dead, then there would be one less insurgent attack over the following six weeks.</a:t>
            </a:r>
          </a:p>
          <a:p>
            <a:endParaRPr lang="en-US" dirty="0"/>
          </a:p>
          <a:p>
            <a:r>
              <a:rPr lang="en-US" dirty="0"/>
              <a:t>“General </a:t>
            </a:r>
            <a:r>
              <a:rPr lang="en-US" dirty="0" err="1"/>
              <a:t>McChrystal</a:t>
            </a:r>
            <a:r>
              <a:rPr lang="en-US" dirty="0"/>
              <a:t> started tapping his microphone and said to his field commanders joining the video conference call from across Afghanistan, ‘Everyone, look, this is what I’ve been preaching since I’ve been here: We have to protect the population,’” recalled </a:t>
            </a:r>
            <a:r>
              <a:rPr lang="en-US" dirty="0" err="1"/>
              <a:t>Felter</a:t>
            </a:r>
            <a:r>
              <a:rPr lang="en-US" dirty="0"/>
              <a:t>.</a:t>
            </a:r>
          </a:p>
          <a:p>
            <a:r>
              <a:rPr lang="en-US" dirty="0"/>
              <a:t>At the time, </a:t>
            </a:r>
            <a:r>
              <a:rPr lang="en-US" dirty="0" err="1"/>
              <a:t>Felter</a:t>
            </a:r>
            <a:r>
              <a:rPr lang="en-US" dirty="0"/>
              <a:t> was deployed to Afghanistan as the first commander of the ISAF Counterinsurgency Advisory and Assistance Team. He recruited </a:t>
            </a:r>
            <a:r>
              <a:rPr lang="en-US" dirty="0" err="1"/>
              <a:t>Iyengar</a:t>
            </a:r>
            <a:r>
              <a:rPr lang="en-US" dirty="0"/>
              <a:t>, along with other scholars, to help the team better understand problems they faced on the ground.</a:t>
            </a:r>
          </a:p>
        </p:txBody>
      </p:sp>
      <p:sp>
        <p:nvSpPr>
          <p:cNvPr id="4" name="Slide Number Placeholder 3"/>
          <p:cNvSpPr>
            <a:spLocks noGrp="1"/>
          </p:cNvSpPr>
          <p:nvPr>
            <p:ph type="sldNum" sz="quarter" idx="10"/>
          </p:nvPr>
        </p:nvSpPr>
        <p:spPr/>
        <p:txBody>
          <a:bodyPr/>
          <a:lstStyle/>
          <a:p>
            <a:fld id="{3F62926A-0914-B34B-8F36-A2F5717231E4}" type="slidenum">
              <a:rPr lang="en-US" smtClean="0"/>
              <a:t>9</a:t>
            </a:fld>
            <a:endParaRPr lang="en-US"/>
          </a:p>
        </p:txBody>
      </p:sp>
    </p:spTree>
    <p:extLst>
      <p:ext uri="{BB962C8B-B14F-4D97-AF65-F5344CB8AC3E}">
        <p14:creationId xmlns:p14="http://schemas.microsoft.com/office/powerpoint/2010/main" val="2445968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8"/>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8" indent="0" algn="ctr">
              <a:buNone/>
              <a:defRPr>
                <a:solidFill>
                  <a:schemeClr val="tx1">
                    <a:tint val="75000"/>
                  </a:schemeClr>
                </a:solidFill>
              </a:defRPr>
            </a:lvl2pPr>
            <a:lvl3pPr marL="914415" indent="0" algn="ctr">
              <a:buNone/>
              <a:defRPr>
                <a:solidFill>
                  <a:schemeClr val="tx1">
                    <a:tint val="75000"/>
                  </a:schemeClr>
                </a:solidFill>
              </a:defRPr>
            </a:lvl3pPr>
            <a:lvl4pPr marL="1371623" indent="0" algn="ctr">
              <a:buNone/>
              <a:defRPr>
                <a:solidFill>
                  <a:schemeClr val="tx1">
                    <a:tint val="75000"/>
                  </a:schemeClr>
                </a:solidFill>
              </a:defRPr>
            </a:lvl4pPr>
            <a:lvl5pPr marL="1828830" indent="0" algn="ctr">
              <a:buNone/>
              <a:defRPr>
                <a:solidFill>
                  <a:schemeClr val="tx1">
                    <a:tint val="75000"/>
                  </a:schemeClr>
                </a:solidFill>
              </a:defRPr>
            </a:lvl5pPr>
            <a:lvl6pPr marL="2286038" indent="0" algn="ctr">
              <a:buNone/>
              <a:defRPr>
                <a:solidFill>
                  <a:schemeClr val="tx1">
                    <a:tint val="75000"/>
                  </a:schemeClr>
                </a:solidFill>
              </a:defRPr>
            </a:lvl6pPr>
            <a:lvl7pPr marL="2743246" indent="0" algn="ctr">
              <a:buNone/>
              <a:defRPr>
                <a:solidFill>
                  <a:schemeClr val="tx1">
                    <a:tint val="75000"/>
                  </a:schemeClr>
                </a:solidFill>
              </a:defRPr>
            </a:lvl7pPr>
            <a:lvl8pPr marL="3200453" indent="0" algn="ctr">
              <a:buNone/>
              <a:defRPr>
                <a:solidFill>
                  <a:schemeClr val="tx1">
                    <a:tint val="75000"/>
                  </a:schemeClr>
                </a:solidFill>
              </a:defRPr>
            </a:lvl8pPr>
            <a:lvl9pPr marL="365766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3828AF-6210-2941-AE35-5940893EAD16}" type="datetimeFigureOut">
              <a:rPr lang="en-US" smtClean="0"/>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96EE2-9BAB-A045-B772-94EE0947243E}" type="slidenum">
              <a:rPr lang="en-US" smtClean="0"/>
              <a:t>‹#›</a:t>
            </a:fld>
            <a:endParaRPr lang="en-US"/>
          </a:p>
        </p:txBody>
      </p:sp>
    </p:spTree>
    <p:extLst>
      <p:ext uri="{BB962C8B-B14F-4D97-AF65-F5344CB8AC3E}">
        <p14:creationId xmlns:p14="http://schemas.microsoft.com/office/powerpoint/2010/main" val="581113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3828AF-6210-2941-AE35-5940893EAD16}" type="datetimeFigureOut">
              <a:rPr lang="en-US" smtClean="0"/>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96EE2-9BAB-A045-B772-94EE0947243E}" type="slidenum">
              <a:rPr lang="en-US" smtClean="0"/>
              <a:t>‹#›</a:t>
            </a:fld>
            <a:endParaRPr lang="en-US"/>
          </a:p>
        </p:txBody>
      </p:sp>
    </p:spTree>
    <p:extLst>
      <p:ext uri="{BB962C8B-B14F-4D97-AF65-F5344CB8AC3E}">
        <p14:creationId xmlns:p14="http://schemas.microsoft.com/office/powerpoint/2010/main" val="3369136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1"/>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41"/>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3828AF-6210-2941-AE35-5940893EAD16}" type="datetimeFigureOut">
              <a:rPr lang="en-US" smtClean="0"/>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96EE2-9BAB-A045-B772-94EE0947243E}" type="slidenum">
              <a:rPr lang="en-US" smtClean="0"/>
              <a:t>‹#›</a:t>
            </a:fld>
            <a:endParaRPr lang="en-US"/>
          </a:p>
        </p:txBody>
      </p:sp>
    </p:spTree>
    <p:extLst>
      <p:ext uri="{BB962C8B-B14F-4D97-AF65-F5344CB8AC3E}">
        <p14:creationId xmlns:p14="http://schemas.microsoft.com/office/powerpoint/2010/main" val="601002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3828AF-6210-2941-AE35-5940893EAD16}" type="datetimeFigureOut">
              <a:rPr lang="en-US" smtClean="0"/>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96EE2-9BAB-A045-B772-94EE0947243E}" type="slidenum">
              <a:rPr lang="en-US" smtClean="0"/>
              <a:t>‹#›</a:t>
            </a:fld>
            <a:endParaRPr lang="en-US"/>
          </a:p>
        </p:txBody>
      </p:sp>
    </p:spTree>
    <p:extLst>
      <p:ext uri="{BB962C8B-B14F-4D97-AF65-F5344CB8AC3E}">
        <p14:creationId xmlns:p14="http://schemas.microsoft.com/office/powerpoint/2010/main" val="1427216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3"/>
            <a:ext cx="10360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8" indent="0">
              <a:buNone/>
              <a:defRPr sz="1800">
                <a:solidFill>
                  <a:schemeClr val="tx1">
                    <a:tint val="75000"/>
                  </a:schemeClr>
                </a:solidFill>
              </a:defRPr>
            </a:lvl2pPr>
            <a:lvl3pPr marL="914415" indent="0">
              <a:buNone/>
              <a:defRPr sz="1600">
                <a:solidFill>
                  <a:schemeClr val="tx1">
                    <a:tint val="75000"/>
                  </a:schemeClr>
                </a:solidFill>
              </a:defRPr>
            </a:lvl3pPr>
            <a:lvl4pPr marL="1371623" indent="0">
              <a:buNone/>
              <a:defRPr sz="1400">
                <a:solidFill>
                  <a:schemeClr val="tx1">
                    <a:tint val="75000"/>
                  </a:schemeClr>
                </a:solidFill>
              </a:defRPr>
            </a:lvl4pPr>
            <a:lvl5pPr marL="1828830" indent="0">
              <a:buNone/>
              <a:defRPr sz="1400">
                <a:solidFill>
                  <a:schemeClr val="tx1">
                    <a:tint val="75000"/>
                  </a:schemeClr>
                </a:solidFill>
              </a:defRPr>
            </a:lvl5pPr>
            <a:lvl6pPr marL="2286038" indent="0">
              <a:buNone/>
              <a:defRPr sz="1400">
                <a:solidFill>
                  <a:schemeClr val="tx1">
                    <a:tint val="75000"/>
                  </a:schemeClr>
                </a:solidFill>
              </a:defRPr>
            </a:lvl6pPr>
            <a:lvl7pPr marL="2743246" indent="0">
              <a:buNone/>
              <a:defRPr sz="1400">
                <a:solidFill>
                  <a:schemeClr val="tx1">
                    <a:tint val="75000"/>
                  </a:schemeClr>
                </a:solidFill>
              </a:defRPr>
            </a:lvl7pPr>
            <a:lvl8pPr marL="3200453" indent="0">
              <a:buNone/>
              <a:defRPr sz="1400">
                <a:solidFill>
                  <a:schemeClr val="tx1">
                    <a:tint val="75000"/>
                  </a:schemeClr>
                </a:solidFill>
              </a:defRPr>
            </a:lvl8pPr>
            <a:lvl9pPr marL="365766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3828AF-6210-2941-AE35-5940893EAD16}" type="datetimeFigureOut">
              <a:rPr lang="en-US" smtClean="0"/>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96EE2-9BAB-A045-B772-94EE0947243E}" type="slidenum">
              <a:rPr lang="en-US" smtClean="0"/>
              <a:t>‹#›</a:t>
            </a:fld>
            <a:endParaRPr lang="en-US"/>
          </a:p>
        </p:txBody>
      </p:sp>
    </p:spTree>
    <p:extLst>
      <p:ext uri="{BB962C8B-B14F-4D97-AF65-F5344CB8AC3E}">
        <p14:creationId xmlns:p14="http://schemas.microsoft.com/office/powerpoint/2010/main" val="2386698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3"/>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3"/>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3828AF-6210-2941-AE35-5940893EAD16}" type="datetimeFigureOut">
              <a:rPr lang="en-US" smtClean="0"/>
              <a:t>12/7/21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96EE2-9BAB-A045-B772-94EE0947243E}" type="slidenum">
              <a:rPr lang="en-US" smtClean="0"/>
              <a:t>‹#›</a:t>
            </a:fld>
            <a:endParaRPr lang="en-US"/>
          </a:p>
        </p:txBody>
      </p:sp>
    </p:spTree>
    <p:extLst>
      <p:ext uri="{BB962C8B-B14F-4D97-AF65-F5344CB8AC3E}">
        <p14:creationId xmlns:p14="http://schemas.microsoft.com/office/powerpoint/2010/main" val="424801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3828AF-6210-2941-AE35-5940893EAD16}" type="datetimeFigureOut">
              <a:rPr lang="en-US" smtClean="0"/>
              <a:t>12/7/21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F96EE2-9BAB-A045-B772-94EE0947243E}" type="slidenum">
              <a:rPr lang="en-US" smtClean="0"/>
              <a:t>‹#›</a:t>
            </a:fld>
            <a:endParaRPr lang="en-US"/>
          </a:p>
        </p:txBody>
      </p:sp>
    </p:spTree>
    <p:extLst>
      <p:ext uri="{BB962C8B-B14F-4D97-AF65-F5344CB8AC3E}">
        <p14:creationId xmlns:p14="http://schemas.microsoft.com/office/powerpoint/2010/main" val="3676186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3828AF-6210-2941-AE35-5940893EAD16}" type="datetimeFigureOut">
              <a:rPr lang="en-US" smtClean="0"/>
              <a:t>12/7/21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F96EE2-9BAB-A045-B772-94EE0947243E}" type="slidenum">
              <a:rPr lang="en-US" smtClean="0"/>
              <a:t>‹#›</a:t>
            </a:fld>
            <a:endParaRPr lang="en-US"/>
          </a:p>
        </p:txBody>
      </p:sp>
    </p:spTree>
    <p:extLst>
      <p:ext uri="{BB962C8B-B14F-4D97-AF65-F5344CB8AC3E}">
        <p14:creationId xmlns:p14="http://schemas.microsoft.com/office/powerpoint/2010/main" val="2316669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3828AF-6210-2941-AE35-5940893EAD16}" type="datetimeFigureOut">
              <a:rPr lang="en-US" smtClean="0"/>
              <a:t>12/7/21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F96EE2-9BAB-A045-B772-94EE0947243E}" type="slidenum">
              <a:rPr lang="en-US" smtClean="0"/>
              <a:t>‹#›</a:t>
            </a:fld>
            <a:endParaRPr lang="en-US"/>
          </a:p>
        </p:txBody>
      </p:sp>
    </p:spTree>
    <p:extLst>
      <p:ext uri="{BB962C8B-B14F-4D97-AF65-F5344CB8AC3E}">
        <p14:creationId xmlns:p14="http://schemas.microsoft.com/office/powerpoint/2010/main" val="790426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50"/>
            <a:ext cx="401003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92" y="273053"/>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3"/>
            <a:ext cx="4010039" cy="4691063"/>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3828AF-6210-2941-AE35-5940893EAD16}" type="datetimeFigureOut">
              <a:rPr lang="en-US" smtClean="0"/>
              <a:t>12/7/21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96EE2-9BAB-A045-B772-94EE0947243E}" type="slidenum">
              <a:rPr lang="en-US" smtClean="0"/>
              <a:t>‹#›</a:t>
            </a:fld>
            <a:endParaRPr lang="en-US"/>
          </a:p>
        </p:txBody>
      </p:sp>
    </p:spTree>
    <p:extLst>
      <p:ext uri="{BB962C8B-B14F-4D97-AF65-F5344CB8AC3E}">
        <p14:creationId xmlns:p14="http://schemas.microsoft.com/office/powerpoint/2010/main" val="128493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8" indent="0">
              <a:buNone/>
              <a:defRPr sz="2800"/>
            </a:lvl2pPr>
            <a:lvl3pPr marL="914415" indent="0">
              <a:buNone/>
              <a:defRPr sz="2400"/>
            </a:lvl3pPr>
            <a:lvl4pPr marL="1371623" indent="0">
              <a:buNone/>
              <a:defRPr sz="2000"/>
            </a:lvl4pPr>
            <a:lvl5pPr marL="1828830" indent="0">
              <a:buNone/>
              <a:defRPr sz="2000"/>
            </a:lvl5pPr>
            <a:lvl6pPr marL="2286038" indent="0">
              <a:buNone/>
              <a:defRPr sz="2000"/>
            </a:lvl6pPr>
            <a:lvl7pPr marL="2743246" indent="0">
              <a:buNone/>
              <a:defRPr sz="2000"/>
            </a:lvl7pPr>
            <a:lvl8pPr marL="3200453" indent="0">
              <a:buNone/>
              <a:defRPr sz="2000"/>
            </a:lvl8pPr>
            <a:lvl9pPr marL="3657661"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3828AF-6210-2941-AE35-5940893EAD16}" type="datetimeFigureOut">
              <a:rPr lang="en-US" smtClean="0"/>
              <a:t>12/7/21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96EE2-9BAB-A045-B772-94EE0947243E}" type="slidenum">
              <a:rPr lang="en-US" smtClean="0"/>
              <a:t>‹#›</a:t>
            </a:fld>
            <a:endParaRPr lang="en-US"/>
          </a:p>
        </p:txBody>
      </p:sp>
    </p:spTree>
    <p:extLst>
      <p:ext uri="{BB962C8B-B14F-4D97-AF65-F5344CB8AC3E}">
        <p14:creationId xmlns:p14="http://schemas.microsoft.com/office/powerpoint/2010/main" val="2359893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441" y="1600203"/>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3"/>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828AF-6210-2941-AE35-5940893EAD16}" type="datetimeFigureOut">
              <a:rPr lang="en-US" smtClean="0"/>
              <a:t>12/7/21</a:t>
            </a:fld>
            <a:endParaRPr lang="en-US"/>
          </a:p>
        </p:txBody>
      </p:sp>
      <p:sp>
        <p:nvSpPr>
          <p:cNvPr id="5" name="Footer Placeholder 4"/>
          <p:cNvSpPr>
            <a:spLocks noGrp="1"/>
          </p:cNvSpPr>
          <p:nvPr>
            <p:ph type="ftr" sz="quarter" idx="3"/>
          </p:nvPr>
        </p:nvSpPr>
        <p:spPr>
          <a:xfrm>
            <a:off x="4164515" y="6356353"/>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53"/>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F96EE2-9BAB-A045-B772-94EE0947243E}" type="slidenum">
              <a:rPr lang="en-US" smtClean="0"/>
              <a:t>‹#›</a:t>
            </a:fld>
            <a:endParaRPr lang="en-US"/>
          </a:p>
        </p:txBody>
      </p:sp>
    </p:spTree>
    <p:extLst>
      <p:ext uri="{BB962C8B-B14F-4D97-AF65-F5344CB8AC3E}">
        <p14:creationId xmlns:p14="http://schemas.microsoft.com/office/powerpoint/2010/main" val="2774819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8" rtl="0" eaLnBrk="1" latinLnBrk="0" hangingPunct="1">
        <a:spcBef>
          <a:spcPct val="0"/>
        </a:spcBef>
        <a:buNone/>
        <a:defRPr sz="4400" kern="1200">
          <a:solidFill>
            <a:schemeClr val="tx1"/>
          </a:solidFill>
          <a:latin typeface="+mj-lt"/>
          <a:ea typeface="+mj-ea"/>
          <a:cs typeface="+mj-cs"/>
        </a:defRPr>
      </a:lvl1pPr>
    </p:titleStyle>
    <p:bodyStyle>
      <a:lvl1pPr marL="342906" indent="-342906" algn="l" defTabSz="457208" rtl="0" eaLnBrk="1" latinLnBrk="0" hangingPunct="1">
        <a:spcBef>
          <a:spcPct val="20000"/>
        </a:spcBef>
        <a:buFont typeface="Arial"/>
        <a:buChar char="•"/>
        <a:defRPr sz="3200" kern="1200">
          <a:solidFill>
            <a:schemeClr val="tx1"/>
          </a:solidFill>
          <a:latin typeface="+mn-lt"/>
          <a:ea typeface="+mn-ea"/>
          <a:cs typeface="+mn-cs"/>
        </a:defRPr>
      </a:lvl1pPr>
      <a:lvl2pPr marL="742962" indent="-285755" algn="l" defTabSz="457208" rtl="0" eaLnBrk="1" latinLnBrk="0" hangingPunct="1">
        <a:spcBef>
          <a:spcPct val="20000"/>
        </a:spcBef>
        <a:buFont typeface="Arial"/>
        <a:buChar char="–"/>
        <a:defRPr sz="2800" kern="1200">
          <a:solidFill>
            <a:schemeClr val="tx1"/>
          </a:solidFill>
          <a:latin typeface="+mn-lt"/>
          <a:ea typeface="+mn-ea"/>
          <a:cs typeface="+mn-cs"/>
        </a:defRPr>
      </a:lvl2pPr>
      <a:lvl3pPr marL="1143019" indent="-228604" algn="l" defTabSz="457208" rtl="0" eaLnBrk="1" latinLnBrk="0" hangingPunct="1">
        <a:spcBef>
          <a:spcPct val="20000"/>
        </a:spcBef>
        <a:buFont typeface="Arial"/>
        <a:buChar char="•"/>
        <a:defRPr sz="2400" kern="1200">
          <a:solidFill>
            <a:schemeClr val="tx1"/>
          </a:solidFill>
          <a:latin typeface="+mn-lt"/>
          <a:ea typeface="+mn-ea"/>
          <a:cs typeface="+mn-cs"/>
        </a:defRPr>
      </a:lvl3pPr>
      <a:lvl4pPr marL="1600227" indent="-228604" algn="l" defTabSz="457208" rtl="0" eaLnBrk="1" latinLnBrk="0" hangingPunct="1">
        <a:spcBef>
          <a:spcPct val="20000"/>
        </a:spcBef>
        <a:buFont typeface="Arial"/>
        <a:buChar char="–"/>
        <a:defRPr sz="2000" kern="1200">
          <a:solidFill>
            <a:schemeClr val="tx1"/>
          </a:solidFill>
          <a:latin typeface="+mn-lt"/>
          <a:ea typeface="+mn-ea"/>
          <a:cs typeface="+mn-cs"/>
        </a:defRPr>
      </a:lvl4pPr>
      <a:lvl5pPr marL="2057434" indent="-228604" algn="l" defTabSz="457208" rtl="0" eaLnBrk="1" latinLnBrk="0" hangingPunct="1">
        <a:spcBef>
          <a:spcPct val="20000"/>
        </a:spcBef>
        <a:buFont typeface="Arial"/>
        <a:buChar char="»"/>
        <a:defRPr sz="2000" kern="1200">
          <a:solidFill>
            <a:schemeClr val="tx1"/>
          </a:solidFill>
          <a:latin typeface="+mn-lt"/>
          <a:ea typeface="+mn-ea"/>
          <a:cs typeface="+mn-cs"/>
        </a:defRPr>
      </a:lvl5pPr>
      <a:lvl6pPr marL="2514642" indent="-228604" algn="l" defTabSz="457208" rtl="0" eaLnBrk="1" latinLnBrk="0" hangingPunct="1">
        <a:spcBef>
          <a:spcPct val="20000"/>
        </a:spcBef>
        <a:buFont typeface="Arial"/>
        <a:buChar char="•"/>
        <a:defRPr sz="2000" kern="1200">
          <a:solidFill>
            <a:schemeClr val="tx1"/>
          </a:solidFill>
          <a:latin typeface="+mn-lt"/>
          <a:ea typeface="+mn-ea"/>
          <a:cs typeface="+mn-cs"/>
        </a:defRPr>
      </a:lvl6pPr>
      <a:lvl7pPr marL="2971849" indent="-228604" algn="l" defTabSz="457208" rtl="0" eaLnBrk="1" latinLnBrk="0" hangingPunct="1">
        <a:spcBef>
          <a:spcPct val="20000"/>
        </a:spcBef>
        <a:buFont typeface="Arial"/>
        <a:buChar char="•"/>
        <a:defRPr sz="2000" kern="1200">
          <a:solidFill>
            <a:schemeClr val="tx1"/>
          </a:solidFill>
          <a:latin typeface="+mn-lt"/>
          <a:ea typeface="+mn-ea"/>
          <a:cs typeface="+mn-cs"/>
        </a:defRPr>
      </a:lvl7pPr>
      <a:lvl8pPr marL="3429057" indent="-228604" algn="l" defTabSz="457208" rtl="0" eaLnBrk="1" latinLnBrk="0" hangingPunct="1">
        <a:spcBef>
          <a:spcPct val="20000"/>
        </a:spcBef>
        <a:buFont typeface="Arial"/>
        <a:buChar char="•"/>
        <a:defRPr sz="2000" kern="1200">
          <a:solidFill>
            <a:schemeClr val="tx1"/>
          </a:solidFill>
          <a:latin typeface="+mn-lt"/>
          <a:ea typeface="+mn-ea"/>
          <a:cs typeface="+mn-cs"/>
        </a:defRPr>
      </a:lvl8pPr>
      <a:lvl9pPr marL="3886265" indent="-228604" algn="l" defTabSz="45720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8" rtl="0" eaLnBrk="1" latinLnBrk="0" hangingPunct="1">
        <a:defRPr sz="1800" kern="1200">
          <a:solidFill>
            <a:schemeClr val="tx1"/>
          </a:solidFill>
          <a:latin typeface="+mn-lt"/>
          <a:ea typeface="+mn-ea"/>
          <a:cs typeface="+mn-cs"/>
        </a:defRPr>
      </a:lvl1pPr>
      <a:lvl2pPr marL="457208" algn="l" defTabSz="457208" rtl="0" eaLnBrk="1" latinLnBrk="0" hangingPunct="1">
        <a:defRPr sz="1800" kern="1200">
          <a:solidFill>
            <a:schemeClr val="tx1"/>
          </a:solidFill>
          <a:latin typeface="+mn-lt"/>
          <a:ea typeface="+mn-ea"/>
          <a:cs typeface="+mn-cs"/>
        </a:defRPr>
      </a:lvl2pPr>
      <a:lvl3pPr marL="914415" algn="l" defTabSz="457208" rtl="0" eaLnBrk="1" latinLnBrk="0" hangingPunct="1">
        <a:defRPr sz="1800" kern="1200">
          <a:solidFill>
            <a:schemeClr val="tx1"/>
          </a:solidFill>
          <a:latin typeface="+mn-lt"/>
          <a:ea typeface="+mn-ea"/>
          <a:cs typeface="+mn-cs"/>
        </a:defRPr>
      </a:lvl3pPr>
      <a:lvl4pPr marL="1371623" algn="l" defTabSz="457208" rtl="0" eaLnBrk="1" latinLnBrk="0" hangingPunct="1">
        <a:defRPr sz="1800" kern="1200">
          <a:solidFill>
            <a:schemeClr val="tx1"/>
          </a:solidFill>
          <a:latin typeface="+mn-lt"/>
          <a:ea typeface="+mn-ea"/>
          <a:cs typeface="+mn-cs"/>
        </a:defRPr>
      </a:lvl4pPr>
      <a:lvl5pPr marL="1828830" algn="l" defTabSz="457208" rtl="0" eaLnBrk="1" latinLnBrk="0" hangingPunct="1">
        <a:defRPr sz="1800" kern="1200">
          <a:solidFill>
            <a:schemeClr val="tx1"/>
          </a:solidFill>
          <a:latin typeface="+mn-lt"/>
          <a:ea typeface="+mn-ea"/>
          <a:cs typeface="+mn-cs"/>
        </a:defRPr>
      </a:lvl5pPr>
      <a:lvl6pPr marL="2286038" algn="l" defTabSz="457208" rtl="0" eaLnBrk="1" latinLnBrk="0" hangingPunct="1">
        <a:defRPr sz="1800" kern="1200">
          <a:solidFill>
            <a:schemeClr val="tx1"/>
          </a:solidFill>
          <a:latin typeface="+mn-lt"/>
          <a:ea typeface="+mn-ea"/>
          <a:cs typeface="+mn-cs"/>
        </a:defRPr>
      </a:lvl6pPr>
      <a:lvl7pPr marL="2743246" algn="l" defTabSz="457208" rtl="0" eaLnBrk="1" latinLnBrk="0" hangingPunct="1">
        <a:defRPr sz="1800" kern="1200">
          <a:solidFill>
            <a:schemeClr val="tx1"/>
          </a:solidFill>
          <a:latin typeface="+mn-lt"/>
          <a:ea typeface="+mn-ea"/>
          <a:cs typeface="+mn-cs"/>
        </a:defRPr>
      </a:lvl7pPr>
      <a:lvl8pPr marL="3200453" algn="l" defTabSz="457208" rtl="0" eaLnBrk="1" latinLnBrk="0" hangingPunct="1">
        <a:defRPr sz="1800" kern="1200">
          <a:solidFill>
            <a:schemeClr val="tx1"/>
          </a:solidFill>
          <a:latin typeface="+mn-lt"/>
          <a:ea typeface="+mn-ea"/>
          <a:cs typeface="+mn-cs"/>
        </a:defRPr>
      </a:lvl8pPr>
      <a:lvl9pPr marL="3657661" algn="l" defTabSz="45720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6032B91-8F4B-E94F-97F1-64C3505F5EA7}"/>
              </a:ext>
            </a:extLst>
          </p:cNvPr>
          <p:cNvSpPr/>
          <p:nvPr/>
        </p:nvSpPr>
        <p:spPr>
          <a:xfrm>
            <a:off x="659922" y="3553905"/>
            <a:ext cx="10869105" cy="2098118"/>
          </a:xfrm>
          <a:prstGeom prst="rect">
            <a:avLst/>
          </a:prstGeom>
        </p:spPr>
        <p:txBody>
          <a:bodyPr vert="horz" lIns="91440" tIns="45720" rIns="91440" bIns="45720" rtlCol="0" anchor="ctr">
            <a:noAutofit/>
          </a:bodyPr>
          <a:lstStyle/>
          <a:p>
            <a:pPr algn="r">
              <a:lnSpc>
                <a:spcPct val="90000"/>
              </a:lnSpc>
              <a:spcAft>
                <a:spcPts val="600"/>
              </a:spcAft>
            </a:pPr>
            <a:r>
              <a:rPr lang="en-US" sz="2000" dirty="0">
                <a:latin typeface="Trebuchet MS" panose="020B0603020202020204" pitchFamily="34" charset="0"/>
              </a:rPr>
              <a:t>May 6 – 7, 2021</a:t>
            </a:r>
          </a:p>
          <a:p>
            <a:pPr algn="r">
              <a:lnSpc>
                <a:spcPct val="90000"/>
              </a:lnSpc>
              <a:spcAft>
                <a:spcPts val="600"/>
              </a:spcAft>
            </a:pPr>
            <a:r>
              <a:rPr lang="en-US" sz="2000" dirty="0">
                <a:latin typeface="Trebuchet MS" panose="020B0603020202020204" pitchFamily="34" charset="0"/>
              </a:rPr>
              <a:t>Sié </a:t>
            </a:r>
            <a:r>
              <a:rPr lang="en-US" sz="2000" dirty="0" err="1">
                <a:latin typeface="Trebuchet MS" panose="020B0603020202020204" pitchFamily="34" charset="0"/>
              </a:rPr>
              <a:t>Chéou</a:t>
            </a:r>
            <a:r>
              <a:rPr lang="en-US" sz="2000" dirty="0">
                <a:latin typeface="Trebuchet MS" panose="020B0603020202020204" pitchFamily="34" charset="0"/>
              </a:rPr>
              <a:t>-Kang Center for International Security &amp; Diplomacy</a:t>
            </a:r>
          </a:p>
          <a:p>
            <a:pPr algn="r">
              <a:lnSpc>
                <a:spcPct val="90000"/>
              </a:lnSpc>
              <a:spcAft>
                <a:spcPts val="600"/>
              </a:spcAft>
            </a:pPr>
            <a:r>
              <a:rPr lang="en-US" sz="2000" dirty="0">
                <a:latin typeface="Trebuchet MS" panose="020B0603020202020204" pitchFamily="34" charset="0"/>
              </a:rPr>
              <a:t>Josef Korbel School of International Studies</a:t>
            </a:r>
          </a:p>
          <a:p>
            <a:pPr algn="r">
              <a:lnSpc>
                <a:spcPct val="90000"/>
              </a:lnSpc>
              <a:spcAft>
                <a:spcPts val="600"/>
              </a:spcAft>
            </a:pPr>
            <a:r>
              <a:rPr lang="en-US" sz="2000" dirty="0">
                <a:latin typeface="Trebuchet MS" panose="020B0603020202020204" pitchFamily="34" charset="0"/>
              </a:rPr>
              <a:t>University of Denver</a:t>
            </a:r>
          </a:p>
          <a:p>
            <a:pPr algn="r">
              <a:lnSpc>
                <a:spcPct val="90000"/>
              </a:lnSpc>
              <a:spcAft>
                <a:spcPts val="600"/>
              </a:spcAft>
            </a:pPr>
            <a:r>
              <a:rPr lang="en-US" sz="2000" dirty="0">
                <a:latin typeface="Trebuchet MS" panose="020B0603020202020204" pitchFamily="34" charset="0"/>
              </a:rPr>
              <a:t> </a:t>
            </a:r>
          </a:p>
          <a:p>
            <a:pPr algn="r">
              <a:lnSpc>
                <a:spcPct val="90000"/>
              </a:lnSpc>
              <a:spcAft>
                <a:spcPts val="600"/>
              </a:spcAft>
            </a:pPr>
            <a:r>
              <a:rPr lang="en-US" sz="2000" dirty="0">
                <a:latin typeface="Trebuchet MS" panose="020B0603020202020204" pitchFamily="34" charset="0"/>
              </a:rPr>
              <a:t>Sponsored by Carnegie Corporation of New York</a:t>
            </a:r>
          </a:p>
        </p:txBody>
      </p:sp>
      <p:pic>
        <p:nvPicPr>
          <p:cNvPr id="11" name="Picture 10">
            <a:extLst>
              <a:ext uri="{FF2B5EF4-FFF2-40B4-BE49-F238E27FC236}">
                <a16:creationId xmlns:a16="http://schemas.microsoft.com/office/drawing/2014/main" id="{554F29DB-96AE-8A4B-AE4B-FF3CA80ADB52}"/>
              </a:ext>
            </a:extLst>
          </p:cNvPr>
          <p:cNvPicPr>
            <a:picLocks noChangeAspect="1"/>
          </p:cNvPicPr>
          <p:nvPr/>
        </p:nvPicPr>
        <p:blipFill rotWithShape="1">
          <a:blip r:embed="rId3"/>
          <a:srcRect l="1168" t="5816" r="1481" b="6149"/>
          <a:stretch/>
        </p:blipFill>
        <p:spPr>
          <a:xfrm>
            <a:off x="659922" y="1342468"/>
            <a:ext cx="10869105" cy="1744613"/>
          </a:xfrm>
          <a:prstGeom prst="rect">
            <a:avLst/>
          </a:prstGeom>
        </p:spPr>
      </p:pic>
      <p:sp>
        <p:nvSpPr>
          <p:cNvPr id="13" name="TextBox 12">
            <a:extLst>
              <a:ext uri="{FF2B5EF4-FFF2-40B4-BE49-F238E27FC236}">
                <a16:creationId xmlns:a16="http://schemas.microsoft.com/office/drawing/2014/main" id="{3877AFC3-B4BD-4A48-9AA1-76627115EBD2}"/>
              </a:ext>
            </a:extLst>
          </p:cNvPr>
          <p:cNvSpPr txBox="1"/>
          <p:nvPr/>
        </p:nvSpPr>
        <p:spPr>
          <a:xfrm>
            <a:off x="3048" y="6585670"/>
            <a:ext cx="12188952" cy="274320"/>
          </a:xfrm>
          <a:prstGeom prst="rect">
            <a:avLst/>
          </a:prstGeom>
          <a:solidFill>
            <a:srgbClr val="00637B"/>
          </a:solidFill>
        </p:spPr>
        <p:txBody>
          <a:bodyPr wrap="square" rtlCol="0">
            <a:spAutoFit/>
          </a:bodyPr>
          <a:lstStyle/>
          <a:p>
            <a:endParaRPr lang="en-US" dirty="0"/>
          </a:p>
        </p:txBody>
      </p:sp>
      <p:pic>
        <p:nvPicPr>
          <p:cNvPr id="14" name="Picture 13">
            <a:extLst>
              <a:ext uri="{FF2B5EF4-FFF2-40B4-BE49-F238E27FC236}">
                <a16:creationId xmlns:a16="http://schemas.microsoft.com/office/drawing/2014/main" id="{CF4993B9-0D4B-194D-A41B-FE3F43BF3499}"/>
              </a:ext>
            </a:extLst>
          </p:cNvPr>
          <p:cNvPicPr/>
          <p:nvPr/>
        </p:nvPicPr>
        <p:blipFill>
          <a:blip r:embed="rId4" cstate="screen">
            <a:extLst>
              <a:ext uri="{28A0092B-C50C-407E-A947-70E740481C1C}">
                <a14:useLocalDpi xmlns:a14="http://schemas.microsoft.com/office/drawing/2010/main"/>
              </a:ext>
            </a:extLst>
          </a:blip>
          <a:stretch>
            <a:fillRect/>
          </a:stretch>
        </p:blipFill>
        <p:spPr>
          <a:xfrm>
            <a:off x="553273" y="5652023"/>
            <a:ext cx="1600200" cy="752475"/>
          </a:xfrm>
          <a:prstGeom prst="rect">
            <a:avLst/>
          </a:prstGeom>
        </p:spPr>
      </p:pic>
      <p:pic>
        <p:nvPicPr>
          <p:cNvPr id="15" name="Picture 14">
            <a:extLst>
              <a:ext uri="{FF2B5EF4-FFF2-40B4-BE49-F238E27FC236}">
                <a16:creationId xmlns:a16="http://schemas.microsoft.com/office/drawing/2014/main" id="{006827F8-17CE-494C-900E-64A6AB47D105}"/>
              </a:ext>
            </a:extLst>
          </p:cNvPr>
          <p:cNvPicPr/>
          <p:nvPr/>
        </p:nvPicPr>
        <p:blipFill>
          <a:blip r:embed="rId5" cstate="screen">
            <a:extLst>
              <a:ext uri="{28A0092B-C50C-407E-A947-70E740481C1C}">
                <a14:useLocalDpi xmlns:a14="http://schemas.microsoft.com/office/drawing/2010/main"/>
              </a:ext>
            </a:extLst>
          </a:blip>
          <a:stretch>
            <a:fillRect/>
          </a:stretch>
        </p:blipFill>
        <p:spPr>
          <a:xfrm>
            <a:off x="2420090" y="5707483"/>
            <a:ext cx="1601470" cy="665480"/>
          </a:xfrm>
          <a:prstGeom prst="rect">
            <a:avLst/>
          </a:prstGeom>
        </p:spPr>
      </p:pic>
      <p:pic>
        <p:nvPicPr>
          <p:cNvPr id="16" name="Picture 15">
            <a:extLst>
              <a:ext uri="{FF2B5EF4-FFF2-40B4-BE49-F238E27FC236}">
                <a16:creationId xmlns:a16="http://schemas.microsoft.com/office/drawing/2014/main" id="{19080BFE-A467-0D46-9428-863268B42F4B}"/>
              </a:ext>
            </a:extLst>
          </p:cNvPr>
          <p:cNvPicPr/>
          <p:nvPr/>
        </p:nvPicPr>
        <p:blipFill>
          <a:blip r:embed="rId6" cstate="screen">
            <a:extLst>
              <a:ext uri="{28A0092B-C50C-407E-A947-70E740481C1C}">
                <a14:useLocalDpi xmlns:a14="http://schemas.microsoft.com/office/drawing/2010/main"/>
              </a:ext>
            </a:extLst>
          </a:blip>
          <a:stretch>
            <a:fillRect/>
          </a:stretch>
        </p:blipFill>
        <p:spPr>
          <a:xfrm>
            <a:off x="4498232" y="5707483"/>
            <a:ext cx="1428750" cy="768350"/>
          </a:xfrm>
          <a:prstGeom prst="rect">
            <a:avLst/>
          </a:prstGeom>
        </p:spPr>
      </p:pic>
      <p:sp>
        <p:nvSpPr>
          <p:cNvPr id="17" name="TextBox 16">
            <a:extLst>
              <a:ext uri="{FF2B5EF4-FFF2-40B4-BE49-F238E27FC236}">
                <a16:creationId xmlns:a16="http://schemas.microsoft.com/office/drawing/2014/main" id="{35061237-0DC0-9A47-B13A-DDE561BA7605}"/>
              </a:ext>
            </a:extLst>
          </p:cNvPr>
          <p:cNvSpPr txBox="1"/>
          <p:nvPr/>
        </p:nvSpPr>
        <p:spPr>
          <a:xfrm>
            <a:off x="-1" y="0"/>
            <a:ext cx="12188952" cy="228600"/>
          </a:xfrm>
          <a:prstGeom prst="rect">
            <a:avLst/>
          </a:prstGeom>
          <a:solidFill>
            <a:srgbClr val="8B2332"/>
          </a:solidFill>
        </p:spPr>
        <p:txBody>
          <a:bodyPr wrap="square" rtlCol="0">
            <a:spAutoFit/>
          </a:bodyPr>
          <a:lstStyle/>
          <a:p>
            <a:endParaRPr lang="en-US" dirty="0"/>
          </a:p>
        </p:txBody>
      </p:sp>
    </p:spTree>
    <p:extLst>
      <p:ext uri="{BB962C8B-B14F-4D97-AF65-F5344CB8AC3E}">
        <p14:creationId xmlns:p14="http://schemas.microsoft.com/office/powerpoint/2010/main" val="4698058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2" y="-287529"/>
            <a:ext cx="8229600" cy="1143000"/>
          </a:xfrm>
        </p:spPr>
        <p:txBody>
          <a:bodyPr/>
          <a:lstStyle/>
          <a:p>
            <a:r>
              <a:rPr lang="en-US" dirty="0"/>
              <a:t>ICRC and Humanitarians?</a:t>
            </a:r>
          </a:p>
        </p:txBody>
      </p:sp>
      <p:pic>
        <p:nvPicPr>
          <p:cNvPr id="4" name="Picture 3"/>
          <p:cNvPicPr>
            <a:picLocks noChangeAspect="1"/>
          </p:cNvPicPr>
          <p:nvPr/>
        </p:nvPicPr>
        <p:blipFill>
          <a:blip r:embed="rId3"/>
          <a:stretch>
            <a:fillRect/>
          </a:stretch>
        </p:blipFill>
        <p:spPr>
          <a:xfrm>
            <a:off x="2254767" y="3706183"/>
            <a:ext cx="7497247" cy="3172638"/>
          </a:xfrm>
          <a:prstGeom prst="rect">
            <a:avLst/>
          </a:prstGeom>
        </p:spPr>
      </p:pic>
      <p:pic>
        <p:nvPicPr>
          <p:cNvPr id="5" name="Picture 4"/>
          <p:cNvPicPr>
            <a:picLocks noChangeAspect="1"/>
          </p:cNvPicPr>
          <p:nvPr/>
        </p:nvPicPr>
        <p:blipFill>
          <a:blip r:embed="rId4"/>
          <a:stretch>
            <a:fillRect/>
          </a:stretch>
        </p:blipFill>
        <p:spPr>
          <a:xfrm>
            <a:off x="6605854" y="864016"/>
            <a:ext cx="4185463" cy="2821347"/>
          </a:xfrm>
          <a:prstGeom prst="rect">
            <a:avLst/>
          </a:prstGeom>
        </p:spPr>
      </p:pic>
      <p:pic>
        <p:nvPicPr>
          <p:cNvPr id="6" name="Picture 5"/>
          <p:cNvPicPr>
            <a:picLocks noChangeAspect="1"/>
          </p:cNvPicPr>
          <p:nvPr/>
        </p:nvPicPr>
        <p:blipFill rotWithShape="1">
          <a:blip r:embed="rId5"/>
          <a:srcRect l="17273" r="3728"/>
          <a:stretch/>
        </p:blipFill>
        <p:spPr>
          <a:xfrm>
            <a:off x="10057504" y="2727565"/>
            <a:ext cx="625070" cy="791231"/>
          </a:xfrm>
          <a:prstGeom prst="rect">
            <a:avLst/>
          </a:prstGeom>
        </p:spPr>
      </p:pic>
      <p:pic>
        <p:nvPicPr>
          <p:cNvPr id="7" name="Picture 6"/>
          <p:cNvPicPr>
            <a:picLocks noChangeAspect="1"/>
          </p:cNvPicPr>
          <p:nvPr/>
        </p:nvPicPr>
        <p:blipFill>
          <a:blip r:embed="rId6"/>
          <a:stretch>
            <a:fillRect/>
          </a:stretch>
        </p:blipFill>
        <p:spPr>
          <a:xfrm>
            <a:off x="1658743" y="1098420"/>
            <a:ext cx="4672466" cy="2149695"/>
          </a:xfrm>
          <a:prstGeom prst="rect">
            <a:avLst/>
          </a:prstGeom>
        </p:spPr>
      </p:pic>
      <p:cxnSp>
        <p:nvCxnSpPr>
          <p:cNvPr id="8" name="Straight Arrow Connector 7"/>
          <p:cNvCxnSpPr/>
          <p:nvPr/>
        </p:nvCxnSpPr>
        <p:spPr>
          <a:xfrm>
            <a:off x="1658743" y="4872172"/>
            <a:ext cx="561210" cy="0"/>
          </a:xfrm>
          <a:prstGeom prst="straightConnector1">
            <a:avLst/>
          </a:prstGeom>
          <a:ln w="6985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9938511" y="4531512"/>
            <a:ext cx="556159" cy="0"/>
          </a:xfrm>
          <a:prstGeom prst="straightConnector1">
            <a:avLst/>
          </a:prstGeom>
          <a:ln w="69850">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9940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4400" b="1" dirty="0"/>
              <a:t>Do you know of any examples of </a:t>
            </a:r>
            <a:br>
              <a:rPr lang="en-US" sz="4400" b="1" dirty="0"/>
            </a:br>
            <a:r>
              <a:rPr lang="en-US" sz="4400" b="1" dirty="0"/>
              <a:t>“Partnered Engagement”?</a:t>
            </a:r>
          </a:p>
        </p:txBody>
      </p:sp>
    </p:spTree>
    <p:extLst>
      <p:ext uri="{BB962C8B-B14F-4D97-AF65-F5344CB8AC3E}">
        <p14:creationId xmlns:p14="http://schemas.microsoft.com/office/powerpoint/2010/main" val="3297439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8795" y="274638"/>
            <a:ext cx="8229600" cy="1143000"/>
          </a:xfrm>
        </p:spPr>
        <p:txBody>
          <a:bodyPr/>
          <a:lstStyle/>
          <a:p>
            <a:r>
              <a:rPr lang="en-US" dirty="0"/>
              <a:t>Benefits: Academic and Partner</a:t>
            </a:r>
          </a:p>
        </p:txBody>
      </p:sp>
      <p:sp>
        <p:nvSpPr>
          <p:cNvPr id="3" name="Content Placeholder 2"/>
          <p:cNvSpPr>
            <a:spLocks noGrp="1"/>
          </p:cNvSpPr>
          <p:nvPr>
            <p:ph idx="1"/>
          </p:nvPr>
        </p:nvSpPr>
        <p:spPr>
          <a:xfrm>
            <a:off x="1750625" y="1683486"/>
            <a:ext cx="8686800" cy="4525963"/>
          </a:xfrm>
        </p:spPr>
        <p:txBody>
          <a:bodyPr/>
          <a:lstStyle/>
          <a:p>
            <a:r>
              <a:rPr lang="en-US" dirty="0"/>
              <a:t>More direct communication</a:t>
            </a:r>
          </a:p>
          <a:p>
            <a:r>
              <a:rPr lang="en-US" dirty="0"/>
              <a:t>Local partner’s presence: “costly” engagement</a:t>
            </a:r>
          </a:p>
          <a:p>
            <a:r>
              <a:rPr lang="en-US" dirty="0"/>
              <a:t>Partner has greater control over their findings </a:t>
            </a:r>
          </a:p>
          <a:p>
            <a:r>
              <a:rPr lang="en-US" dirty="0"/>
              <a:t>Build international networks/ cultural exchange</a:t>
            </a:r>
          </a:p>
          <a:p>
            <a:r>
              <a:rPr lang="en-US" dirty="0"/>
              <a:t>Remuneration $</a:t>
            </a:r>
          </a:p>
          <a:p>
            <a:r>
              <a:rPr lang="en-US" dirty="0"/>
              <a:t>External validity of findings/ share academic findings (academic)</a:t>
            </a:r>
          </a:p>
        </p:txBody>
      </p:sp>
      <p:pic>
        <p:nvPicPr>
          <p:cNvPr id="4" name="Picture 3"/>
          <p:cNvPicPr>
            <a:picLocks noChangeAspect="1"/>
          </p:cNvPicPr>
          <p:nvPr/>
        </p:nvPicPr>
        <p:blipFill rotWithShape="1">
          <a:blip r:embed="rId3"/>
          <a:srcRect b="8701"/>
          <a:stretch/>
        </p:blipFill>
        <p:spPr>
          <a:xfrm>
            <a:off x="7434525" y="1394928"/>
            <a:ext cx="1264612" cy="853767"/>
          </a:xfrm>
          <a:prstGeom prst="rect">
            <a:avLst/>
          </a:prstGeom>
        </p:spPr>
      </p:pic>
    </p:spTree>
    <p:extLst>
      <p:ext uri="{BB962C8B-B14F-4D97-AF65-F5344CB8AC3E}">
        <p14:creationId xmlns:p14="http://schemas.microsoft.com/office/powerpoint/2010/main" val="3051315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Costs to Partners</a:t>
            </a:r>
          </a:p>
        </p:txBody>
      </p:sp>
      <p:sp>
        <p:nvSpPr>
          <p:cNvPr id="3" name="Content Placeholder 2"/>
          <p:cNvSpPr>
            <a:spLocks noGrp="1"/>
          </p:cNvSpPr>
          <p:nvPr>
            <p:ph idx="1"/>
          </p:nvPr>
        </p:nvSpPr>
        <p:spPr/>
        <p:txBody>
          <a:bodyPr>
            <a:normAutofit/>
          </a:bodyPr>
          <a:lstStyle/>
          <a:p>
            <a:r>
              <a:rPr lang="en-US" dirty="0"/>
              <a:t>Logistical/ travel issues</a:t>
            </a:r>
          </a:p>
          <a:p>
            <a:r>
              <a:rPr lang="en-US" dirty="0"/>
              <a:t>Hardships: Time away from </a:t>
            </a:r>
            <a:r>
              <a:rPr lang="en-US" i="1" dirty="0"/>
              <a:t>actually  building peace </a:t>
            </a:r>
          </a:p>
          <a:p>
            <a:r>
              <a:rPr lang="en-US" dirty="0"/>
              <a:t>Risks from engaging governments (?)</a:t>
            </a:r>
          </a:p>
          <a:p>
            <a:r>
              <a:rPr lang="en-US" dirty="0"/>
              <a:t>Rifts and jealousies within communities</a:t>
            </a:r>
          </a:p>
          <a:p>
            <a:r>
              <a:rPr lang="en-US" dirty="0"/>
              <a:t>Who’s in the room: </a:t>
            </a:r>
            <a:br>
              <a:rPr lang="en-US" dirty="0"/>
            </a:br>
            <a:r>
              <a:rPr lang="en-US" dirty="0"/>
              <a:t>Elevated some countries, communities, and individuals over others (“globalized locals”; English-speakers?)</a:t>
            </a:r>
          </a:p>
          <a:p>
            <a:endParaRPr lang="en-US" dirty="0"/>
          </a:p>
        </p:txBody>
      </p:sp>
    </p:spTree>
    <p:extLst>
      <p:ext uri="{BB962C8B-B14F-4D97-AF65-F5344CB8AC3E}">
        <p14:creationId xmlns:p14="http://schemas.microsoft.com/office/powerpoint/2010/main" val="1254615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Logistics!</a:t>
            </a:r>
          </a:p>
        </p:txBody>
      </p:sp>
      <p:pic>
        <p:nvPicPr>
          <p:cNvPr id="4" name="Picture 3"/>
          <p:cNvPicPr>
            <a:picLocks noChangeAspect="1"/>
          </p:cNvPicPr>
          <p:nvPr/>
        </p:nvPicPr>
        <p:blipFill>
          <a:blip r:embed="rId3"/>
          <a:stretch>
            <a:fillRect/>
          </a:stretch>
        </p:blipFill>
        <p:spPr>
          <a:xfrm>
            <a:off x="6780212" y="3609402"/>
            <a:ext cx="3429000" cy="2374900"/>
          </a:xfrm>
          <a:prstGeom prst="rect">
            <a:avLst/>
          </a:prstGeom>
        </p:spPr>
      </p:pic>
      <p:pic>
        <p:nvPicPr>
          <p:cNvPr id="5" name="Picture 4"/>
          <p:cNvPicPr>
            <a:picLocks noChangeAspect="1"/>
          </p:cNvPicPr>
          <p:nvPr/>
        </p:nvPicPr>
        <p:blipFill>
          <a:blip r:embed="rId4"/>
          <a:stretch>
            <a:fillRect/>
          </a:stretch>
        </p:blipFill>
        <p:spPr>
          <a:xfrm>
            <a:off x="2907123" y="5184848"/>
            <a:ext cx="3060863" cy="1239953"/>
          </a:xfrm>
          <a:prstGeom prst="rect">
            <a:avLst/>
          </a:prstGeom>
        </p:spPr>
      </p:pic>
      <p:pic>
        <p:nvPicPr>
          <p:cNvPr id="7" name="Picture 6"/>
          <p:cNvPicPr>
            <a:picLocks noChangeAspect="1"/>
          </p:cNvPicPr>
          <p:nvPr/>
        </p:nvPicPr>
        <p:blipFill rotWithShape="1">
          <a:blip r:embed="rId5"/>
          <a:srcRect l="14471" r="19643"/>
          <a:stretch/>
        </p:blipFill>
        <p:spPr>
          <a:xfrm>
            <a:off x="1522412" y="3437260"/>
            <a:ext cx="2727786" cy="1955800"/>
          </a:xfrm>
          <a:prstGeom prst="rect">
            <a:avLst/>
          </a:prstGeom>
        </p:spPr>
      </p:pic>
      <p:pic>
        <p:nvPicPr>
          <p:cNvPr id="8" name="Picture 7"/>
          <p:cNvPicPr>
            <a:picLocks noChangeAspect="1"/>
          </p:cNvPicPr>
          <p:nvPr/>
        </p:nvPicPr>
        <p:blipFill>
          <a:blip r:embed="rId6"/>
          <a:stretch>
            <a:fillRect/>
          </a:stretch>
        </p:blipFill>
        <p:spPr>
          <a:xfrm>
            <a:off x="7996594" y="1365374"/>
            <a:ext cx="1352531" cy="1903562"/>
          </a:xfrm>
          <a:prstGeom prst="rect">
            <a:avLst/>
          </a:prstGeom>
        </p:spPr>
      </p:pic>
      <p:pic>
        <p:nvPicPr>
          <p:cNvPr id="10" name="Picture 9"/>
          <p:cNvPicPr>
            <a:picLocks noChangeAspect="1"/>
          </p:cNvPicPr>
          <p:nvPr/>
        </p:nvPicPr>
        <p:blipFill>
          <a:blip r:embed="rId7"/>
          <a:stretch>
            <a:fillRect/>
          </a:stretch>
        </p:blipFill>
        <p:spPr>
          <a:xfrm>
            <a:off x="3975876" y="1606557"/>
            <a:ext cx="2500927" cy="1662381"/>
          </a:xfrm>
          <a:prstGeom prst="rect">
            <a:avLst/>
          </a:prstGeom>
        </p:spPr>
      </p:pic>
    </p:spTree>
    <p:extLst>
      <p:ext uri="{BB962C8B-B14F-4D97-AF65-F5344CB8AC3E}">
        <p14:creationId xmlns:p14="http://schemas.microsoft.com/office/powerpoint/2010/main" val="2360882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Flipping Engagement</a:t>
            </a:r>
          </a:p>
        </p:txBody>
      </p:sp>
      <p:pic>
        <p:nvPicPr>
          <p:cNvPr id="4" name="Picture 3"/>
          <p:cNvPicPr>
            <a:picLocks noChangeAspect="1"/>
          </p:cNvPicPr>
          <p:nvPr/>
        </p:nvPicPr>
        <p:blipFill>
          <a:blip r:embed="rId3"/>
          <a:stretch>
            <a:fillRect/>
          </a:stretch>
        </p:blipFill>
        <p:spPr>
          <a:xfrm>
            <a:off x="2076719" y="1635078"/>
            <a:ext cx="2001173" cy="2226657"/>
          </a:xfrm>
          <a:prstGeom prst="rect">
            <a:avLst/>
          </a:prstGeom>
        </p:spPr>
      </p:pic>
      <p:pic>
        <p:nvPicPr>
          <p:cNvPr id="7" name="Picture 6"/>
          <p:cNvPicPr>
            <a:picLocks noChangeAspect="1"/>
          </p:cNvPicPr>
          <p:nvPr/>
        </p:nvPicPr>
        <p:blipFill>
          <a:blip r:embed="rId4"/>
          <a:stretch>
            <a:fillRect/>
          </a:stretch>
        </p:blipFill>
        <p:spPr>
          <a:xfrm>
            <a:off x="8335694" y="2112013"/>
            <a:ext cx="1025774" cy="3598902"/>
          </a:xfrm>
          <a:prstGeom prst="rect">
            <a:avLst/>
          </a:prstGeom>
        </p:spPr>
      </p:pic>
      <p:pic>
        <p:nvPicPr>
          <p:cNvPr id="8" name="Picture 7"/>
          <p:cNvPicPr>
            <a:picLocks noChangeAspect="1"/>
          </p:cNvPicPr>
          <p:nvPr/>
        </p:nvPicPr>
        <p:blipFill>
          <a:blip r:embed="rId5"/>
          <a:stretch>
            <a:fillRect/>
          </a:stretch>
        </p:blipFill>
        <p:spPr>
          <a:xfrm>
            <a:off x="9413757" y="2095836"/>
            <a:ext cx="1252657" cy="3531796"/>
          </a:xfrm>
          <a:prstGeom prst="rect">
            <a:avLst/>
          </a:prstGeom>
        </p:spPr>
      </p:pic>
      <p:pic>
        <p:nvPicPr>
          <p:cNvPr id="12" name="Picture 11"/>
          <p:cNvPicPr>
            <a:picLocks noChangeAspect="1"/>
          </p:cNvPicPr>
          <p:nvPr/>
        </p:nvPicPr>
        <p:blipFill>
          <a:blip r:embed="rId6"/>
          <a:stretch>
            <a:fillRect/>
          </a:stretch>
        </p:blipFill>
        <p:spPr>
          <a:xfrm>
            <a:off x="2004014" y="4219123"/>
            <a:ext cx="1870750" cy="2461512"/>
          </a:xfrm>
          <a:prstGeom prst="rect">
            <a:avLst/>
          </a:prstGeom>
        </p:spPr>
      </p:pic>
      <p:cxnSp>
        <p:nvCxnSpPr>
          <p:cNvPr id="19" name="Straight Arrow Connector 18"/>
          <p:cNvCxnSpPr/>
          <p:nvPr/>
        </p:nvCxnSpPr>
        <p:spPr>
          <a:xfrm>
            <a:off x="4338266" y="3137107"/>
            <a:ext cx="3643537" cy="1839173"/>
          </a:xfrm>
          <a:prstGeom prst="straightConnector1">
            <a:avLst/>
          </a:prstGeom>
          <a:ln w="127000">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4067375" y="3760984"/>
            <a:ext cx="3914429" cy="1411630"/>
          </a:xfrm>
          <a:prstGeom prst="straightConnector1">
            <a:avLst/>
          </a:prstGeom>
          <a:ln w="127000">
            <a:solidFill>
              <a:schemeClr val="accent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017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1522412" y="12701"/>
            <a:ext cx="9144000" cy="6826807"/>
          </a:xfrm>
          <a:prstGeom prst="rect">
            <a:avLst/>
          </a:prstGeom>
        </p:spPr>
      </p:pic>
    </p:spTree>
    <p:extLst>
      <p:ext uri="{BB962C8B-B14F-4D97-AF65-F5344CB8AC3E}">
        <p14:creationId xmlns:p14="http://schemas.microsoft.com/office/powerpoint/2010/main" val="3415715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G_66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2412" y="0"/>
            <a:ext cx="9144000" cy="6858000"/>
          </a:xfrm>
          <a:prstGeom prst="rect">
            <a:avLst/>
          </a:prstGeom>
        </p:spPr>
      </p:pic>
    </p:spTree>
    <p:extLst>
      <p:ext uri="{BB962C8B-B14F-4D97-AF65-F5344CB8AC3E}">
        <p14:creationId xmlns:p14="http://schemas.microsoft.com/office/powerpoint/2010/main" val="1657128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G_667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2412" y="0"/>
            <a:ext cx="9144000" cy="6858000"/>
          </a:xfrm>
          <a:prstGeom prst="rect">
            <a:avLst/>
          </a:prstGeom>
        </p:spPr>
      </p:pic>
    </p:spTree>
    <p:extLst>
      <p:ext uri="{BB962C8B-B14F-4D97-AF65-F5344CB8AC3E}">
        <p14:creationId xmlns:p14="http://schemas.microsoft.com/office/powerpoint/2010/main" val="49018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s-IS" dirty="0"/>
              <a:t>But Ethical Pros/Risks </a:t>
            </a:r>
            <a:br>
              <a:rPr lang="is-IS" dirty="0"/>
            </a:br>
            <a:r>
              <a:rPr lang="is-IS" dirty="0"/>
              <a:t>of positionalities</a:t>
            </a:r>
            <a:endParaRPr lang="en-US" dirty="0"/>
          </a:p>
        </p:txBody>
      </p:sp>
      <p:sp>
        <p:nvSpPr>
          <p:cNvPr id="3" name="Content Placeholder 2"/>
          <p:cNvSpPr>
            <a:spLocks noGrp="1"/>
          </p:cNvSpPr>
          <p:nvPr>
            <p:ph idx="1"/>
          </p:nvPr>
        </p:nvSpPr>
        <p:spPr/>
        <p:txBody>
          <a:bodyPr>
            <a:normAutofit/>
          </a:bodyPr>
          <a:lstStyle/>
          <a:p>
            <a:pPr marL="0" indent="0" algn="ctr">
              <a:buNone/>
            </a:pPr>
            <a:br>
              <a:rPr lang="en-US" sz="4000" dirty="0"/>
            </a:br>
            <a:r>
              <a:rPr lang="en-US" sz="4000" dirty="0"/>
              <a:t>Guidance from</a:t>
            </a:r>
            <a:r>
              <a:rPr lang="is-IS" sz="4000" dirty="0"/>
              <a:t>… </a:t>
            </a:r>
            <a:br>
              <a:rPr lang="is-IS" sz="4000" dirty="0"/>
            </a:br>
            <a:r>
              <a:rPr lang="en-US" sz="4000" dirty="0"/>
              <a:t>Immanuel Kant’s</a:t>
            </a:r>
            <a:endParaRPr lang="en-US" sz="4000" b="1" dirty="0"/>
          </a:p>
          <a:p>
            <a:pPr marL="0" indent="0" algn="ctr">
              <a:buNone/>
            </a:pPr>
            <a:r>
              <a:rPr lang="en-US" sz="5400" b="1" dirty="0"/>
              <a:t>Categorical Imperative</a:t>
            </a:r>
          </a:p>
        </p:txBody>
      </p:sp>
    </p:spTree>
    <p:extLst>
      <p:ext uri="{BB962C8B-B14F-4D97-AF65-F5344CB8AC3E}">
        <p14:creationId xmlns:p14="http://schemas.microsoft.com/office/powerpoint/2010/main" val="4048407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B5F32F-3410-4467-B553-465FF546D0BD}"/>
              </a:ext>
            </a:extLst>
          </p:cNvPr>
          <p:cNvSpPr txBox="1"/>
          <p:nvPr/>
        </p:nvSpPr>
        <p:spPr>
          <a:xfrm>
            <a:off x="0" y="0"/>
            <a:ext cx="12188825" cy="369332"/>
          </a:xfrm>
          <a:prstGeom prst="rect">
            <a:avLst/>
          </a:prstGeom>
          <a:solidFill>
            <a:srgbClr val="8B2332"/>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562CA7BC-2E4F-4CF7-9667-4FED5FBEC9AD}"/>
              </a:ext>
            </a:extLst>
          </p:cNvPr>
          <p:cNvSpPr txBox="1"/>
          <p:nvPr/>
        </p:nvSpPr>
        <p:spPr>
          <a:xfrm>
            <a:off x="2287" y="6585670"/>
            <a:ext cx="12188825" cy="369332"/>
          </a:xfrm>
          <a:prstGeom prst="rect">
            <a:avLst/>
          </a:prstGeom>
          <a:solidFill>
            <a:srgbClr val="00637B"/>
          </a:solidFill>
        </p:spPr>
        <p:txBody>
          <a:bodyPr wrap="square" rtlCol="0">
            <a:spAutoFit/>
          </a:bodyPr>
          <a:lstStyle/>
          <a:p>
            <a:endParaRPr lang="en-US" dirty="0"/>
          </a:p>
        </p:txBody>
      </p:sp>
      <p:sp>
        <p:nvSpPr>
          <p:cNvPr id="8" name="Rectangle 7">
            <a:extLst>
              <a:ext uri="{FF2B5EF4-FFF2-40B4-BE49-F238E27FC236}">
                <a16:creationId xmlns:a16="http://schemas.microsoft.com/office/drawing/2014/main" id="{ADD4438A-0AEA-4E09-8DAD-73806266BCDF}"/>
              </a:ext>
            </a:extLst>
          </p:cNvPr>
          <p:cNvSpPr/>
          <p:nvPr/>
        </p:nvSpPr>
        <p:spPr>
          <a:xfrm>
            <a:off x="1522412" y="2488503"/>
            <a:ext cx="9144000" cy="2154436"/>
          </a:xfrm>
          <a:prstGeom prst="rect">
            <a:avLst/>
          </a:prstGeom>
        </p:spPr>
        <p:txBody>
          <a:bodyPr wrap="square">
            <a:spAutoFit/>
          </a:bodyPr>
          <a:lstStyle/>
          <a:p>
            <a:pPr algn="ctr"/>
            <a:r>
              <a:rPr lang="en-US" sz="4000" dirty="0" err="1"/>
              <a:t>Positionality</a:t>
            </a:r>
            <a:r>
              <a:rPr lang="en-US" sz="4000" dirty="0"/>
              <a:t> and the Ethics of </a:t>
            </a:r>
            <a:br>
              <a:rPr lang="en-US" sz="4000" dirty="0"/>
            </a:br>
            <a:r>
              <a:rPr lang="en-US" sz="4000" dirty="0"/>
              <a:t>Partnered Policy Engagement</a:t>
            </a:r>
          </a:p>
          <a:p>
            <a:pPr algn="ctr"/>
            <a:endParaRPr lang="en-US" sz="2700" b="1" dirty="0">
              <a:solidFill>
                <a:srgbClr val="000000"/>
              </a:solidFill>
              <a:latin typeface="Trebuchet MS" panose="020B0603020202020204" pitchFamily="34" charset="0"/>
            </a:endParaRPr>
          </a:p>
          <a:p>
            <a:pPr algn="ctr"/>
            <a:r>
              <a:rPr lang="en-US" sz="2700" b="1" dirty="0">
                <a:solidFill>
                  <a:srgbClr val="000000"/>
                </a:solidFill>
                <a:latin typeface="Trebuchet MS" panose="020B0603020202020204" pitchFamily="34" charset="0"/>
              </a:rPr>
              <a:t>Oliver Kaplan</a:t>
            </a:r>
            <a:endParaRPr lang="en-US" sz="2700" dirty="0">
              <a:latin typeface="Trebuchet MS" panose="020B0603020202020204" pitchFamily="34" charset="0"/>
            </a:endParaRPr>
          </a:p>
        </p:txBody>
      </p:sp>
    </p:spTree>
    <p:extLst>
      <p:ext uri="{BB962C8B-B14F-4D97-AF65-F5344CB8AC3E}">
        <p14:creationId xmlns:p14="http://schemas.microsoft.com/office/powerpoint/2010/main" val="38657467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Categorical Imperative</a:t>
            </a:r>
          </a:p>
        </p:txBody>
      </p:sp>
      <p:sp>
        <p:nvSpPr>
          <p:cNvPr id="3" name="Content Placeholder 2"/>
          <p:cNvSpPr>
            <a:spLocks noGrp="1"/>
          </p:cNvSpPr>
          <p:nvPr>
            <p:ph idx="1"/>
          </p:nvPr>
        </p:nvSpPr>
        <p:spPr>
          <a:xfrm>
            <a:off x="1833894" y="1600202"/>
            <a:ext cx="8686801" cy="4525963"/>
          </a:xfrm>
        </p:spPr>
        <p:txBody>
          <a:bodyPr>
            <a:normAutofit fontScale="92500"/>
          </a:bodyPr>
          <a:lstStyle/>
          <a:p>
            <a:r>
              <a:rPr lang="en-US" dirty="0"/>
              <a:t>Treat others as an end in themselves, not a means to an end</a:t>
            </a:r>
          </a:p>
          <a:p>
            <a:r>
              <a:rPr lang="en-US" dirty="0"/>
              <a:t>But</a:t>
            </a:r>
            <a:r>
              <a:rPr lang="is-IS" dirty="0"/>
              <a:t>… the principle of “</a:t>
            </a:r>
            <a:r>
              <a:rPr lang="is-IS" b="1" dirty="0"/>
              <a:t>operational reason</a:t>
            </a:r>
            <a:r>
              <a:rPr lang="is-IS" dirty="0"/>
              <a:t>”: </a:t>
            </a:r>
            <a:br>
              <a:rPr lang="is-IS" dirty="0"/>
            </a:br>
            <a:r>
              <a:rPr lang="is-IS" i="1" dirty="0"/>
              <a:t>Allows deriving other benefit, so long as operational (primary) reason adheres to the imperative</a:t>
            </a:r>
            <a:br>
              <a:rPr lang="is-IS" i="1" dirty="0"/>
            </a:br>
            <a:endParaRPr lang="is-IS" i="1" dirty="0"/>
          </a:p>
          <a:p>
            <a:r>
              <a:rPr lang="is-IS" dirty="0"/>
              <a:t>So...</a:t>
            </a:r>
            <a:br>
              <a:rPr lang="is-IS" dirty="0"/>
            </a:br>
            <a:r>
              <a:rPr lang="is-IS" dirty="0"/>
              <a:t>Can derive benefit from partnering, so long as main reason (and interest) for acting is that of the partner</a:t>
            </a:r>
            <a:endParaRPr lang="en-US" dirty="0"/>
          </a:p>
        </p:txBody>
      </p:sp>
    </p:spTree>
    <p:extLst>
      <p:ext uri="{BB962C8B-B14F-4D97-AF65-F5344CB8AC3E}">
        <p14:creationId xmlns:p14="http://schemas.microsoft.com/office/powerpoint/2010/main" val="1950636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Imperative of Evaluation</a:t>
            </a:r>
          </a:p>
        </p:txBody>
      </p:sp>
      <p:sp>
        <p:nvSpPr>
          <p:cNvPr id="3" name="Content Placeholder 2"/>
          <p:cNvSpPr>
            <a:spLocks noGrp="1"/>
          </p:cNvSpPr>
          <p:nvPr>
            <p:ph idx="1"/>
          </p:nvPr>
        </p:nvSpPr>
        <p:spPr>
          <a:xfrm>
            <a:off x="1979613" y="1350349"/>
            <a:ext cx="8229600" cy="4525963"/>
          </a:xfrm>
        </p:spPr>
        <p:txBody>
          <a:bodyPr/>
          <a:lstStyle/>
          <a:p>
            <a:r>
              <a:rPr lang="en-US" dirty="0"/>
              <a:t>Given costs or risks, engagements should be evaluated if possible</a:t>
            </a:r>
          </a:p>
          <a:p>
            <a:r>
              <a:rPr lang="en-US" dirty="0"/>
              <a:t>Cristina and others traveled 24 hours</a:t>
            </a:r>
            <a:r>
              <a:rPr lang="is-IS" dirty="0"/>
              <a:t>…</a:t>
            </a:r>
          </a:p>
          <a:p>
            <a:pPr lvl="1"/>
            <a:r>
              <a:rPr lang="en-US" dirty="0"/>
              <a:t>Most policymakers didn’t bother </a:t>
            </a:r>
            <a:br>
              <a:rPr lang="en-US" dirty="0"/>
            </a:br>
            <a:r>
              <a:rPr lang="en-US" dirty="0"/>
              <a:t>to complete short surveys</a:t>
            </a:r>
          </a:p>
          <a:p>
            <a:r>
              <a:rPr lang="en-US" dirty="0"/>
              <a:t>Assessing “informing” vs. decisions?</a:t>
            </a:r>
          </a:p>
        </p:txBody>
      </p:sp>
      <p:pic>
        <p:nvPicPr>
          <p:cNvPr id="4" name="Picture 3"/>
          <p:cNvPicPr>
            <a:picLocks noChangeAspect="1"/>
          </p:cNvPicPr>
          <p:nvPr/>
        </p:nvPicPr>
        <p:blipFill rotWithShape="1">
          <a:blip r:embed="rId3"/>
          <a:srcRect l="23296" t="12560" r="22065" b="16761"/>
          <a:stretch/>
        </p:blipFill>
        <p:spPr>
          <a:xfrm>
            <a:off x="8433757" y="3228434"/>
            <a:ext cx="2025263" cy="2835267"/>
          </a:xfrm>
          <a:prstGeom prst="rect">
            <a:avLst/>
          </a:prstGeom>
        </p:spPr>
      </p:pic>
      <p:pic>
        <p:nvPicPr>
          <p:cNvPr id="5" name="Picture 4"/>
          <p:cNvPicPr>
            <a:picLocks noChangeAspect="1"/>
          </p:cNvPicPr>
          <p:nvPr/>
        </p:nvPicPr>
        <p:blipFill rotWithShape="1">
          <a:blip r:embed="rId4"/>
          <a:srcRect l="7285" t="32787" r="6887" b="29480"/>
          <a:stretch/>
        </p:blipFill>
        <p:spPr>
          <a:xfrm>
            <a:off x="4665828" y="5210540"/>
            <a:ext cx="3330769" cy="768785"/>
          </a:xfrm>
          <a:prstGeom prst="rect">
            <a:avLst/>
          </a:prstGeom>
        </p:spPr>
      </p:pic>
      <p:pic>
        <p:nvPicPr>
          <p:cNvPr id="6" name="Picture 5"/>
          <p:cNvPicPr>
            <a:picLocks noChangeAspect="1"/>
          </p:cNvPicPr>
          <p:nvPr/>
        </p:nvPicPr>
        <p:blipFill>
          <a:blip r:embed="rId5"/>
          <a:stretch>
            <a:fillRect/>
          </a:stretch>
        </p:blipFill>
        <p:spPr>
          <a:xfrm>
            <a:off x="2313470" y="5283116"/>
            <a:ext cx="1871671" cy="551555"/>
          </a:xfrm>
          <a:prstGeom prst="rect">
            <a:avLst/>
          </a:prstGeom>
        </p:spPr>
      </p:pic>
    </p:spTree>
    <p:extLst>
      <p:ext uri="{BB962C8B-B14F-4D97-AF65-F5344CB8AC3E}">
        <p14:creationId xmlns:p14="http://schemas.microsoft.com/office/powerpoint/2010/main" val="415685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a:bodyPr>
          <a:lstStyle/>
          <a:p>
            <a:r>
              <a:rPr lang="en-US" dirty="0"/>
              <a:t>Collaborator relationships don’t have to end: </a:t>
            </a:r>
            <a:br>
              <a:rPr lang="en-US" dirty="0"/>
            </a:br>
            <a:r>
              <a:rPr lang="en-US" dirty="0"/>
              <a:t>A duty to not just “extract”</a:t>
            </a:r>
          </a:p>
          <a:p>
            <a:r>
              <a:rPr lang="en-US" dirty="0"/>
              <a:t>Risks that can be managed</a:t>
            </a:r>
          </a:p>
          <a:p>
            <a:r>
              <a:rPr lang="en-US" dirty="0"/>
              <a:t>Evaluate: Encourage policymaker feedback</a:t>
            </a:r>
          </a:p>
          <a:p>
            <a:r>
              <a:rPr lang="en-US" dirty="0"/>
              <a:t>When partnered vs. normal engagement?</a:t>
            </a:r>
          </a:p>
          <a:p>
            <a:r>
              <a:rPr lang="en-US" dirty="0"/>
              <a:t>Online forums in the post-COVID reality </a:t>
            </a:r>
          </a:p>
          <a:p>
            <a:endParaRPr lang="en-US" dirty="0"/>
          </a:p>
        </p:txBody>
      </p:sp>
    </p:spTree>
    <p:extLst>
      <p:ext uri="{BB962C8B-B14F-4D97-AF65-F5344CB8AC3E}">
        <p14:creationId xmlns:p14="http://schemas.microsoft.com/office/powerpoint/2010/main" val="3409479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Co-Engagement, Co-Briefing</a:t>
            </a:r>
          </a:p>
        </p:txBody>
      </p:sp>
      <p:sp>
        <p:nvSpPr>
          <p:cNvPr id="3" name="Content Placeholder 2"/>
          <p:cNvSpPr>
            <a:spLocks noGrp="1"/>
          </p:cNvSpPr>
          <p:nvPr>
            <p:ph idx="1"/>
          </p:nvPr>
        </p:nvSpPr>
        <p:spPr>
          <a:xfrm>
            <a:off x="1708680" y="1429809"/>
            <a:ext cx="8785990" cy="5212171"/>
          </a:xfrm>
        </p:spPr>
        <p:txBody>
          <a:bodyPr>
            <a:normAutofit fontScale="70000" lnSpcReduction="20000"/>
          </a:bodyPr>
          <a:lstStyle/>
          <a:p>
            <a:r>
              <a:rPr lang="en-US" dirty="0"/>
              <a:t>As a group, select an individual who is a research or policy collaborator or subject (e.g., activist, bureaucrat, military, NGO/humanitarian) from your project, or one you know</a:t>
            </a:r>
          </a:p>
          <a:p>
            <a:r>
              <a:rPr lang="en-US" dirty="0"/>
              <a:t>Imagine a scenario where you team-up to share the results</a:t>
            </a:r>
          </a:p>
          <a:p>
            <a:r>
              <a:rPr lang="en-US" u="sng" dirty="0"/>
              <a:t>Reflect on the following issues</a:t>
            </a:r>
            <a:r>
              <a:rPr lang="en-US" dirty="0"/>
              <a:t>:</a:t>
            </a:r>
          </a:p>
          <a:p>
            <a:pPr lvl="1"/>
            <a:r>
              <a:rPr lang="en-US" dirty="0"/>
              <a:t>What are your interests? What are the collaborator’s interests?</a:t>
            </a:r>
          </a:p>
          <a:p>
            <a:pPr lvl="1"/>
            <a:r>
              <a:rPr lang="en-US" dirty="0"/>
              <a:t>What is your </a:t>
            </a:r>
            <a:r>
              <a:rPr lang="en-US" dirty="0" err="1"/>
              <a:t>positionality</a:t>
            </a:r>
            <a:r>
              <a:rPr lang="en-US" dirty="0"/>
              <a:t> relative to theirs? </a:t>
            </a:r>
          </a:p>
          <a:p>
            <a:pPr lvl="1"/>
            <a:r>
              <a:rPr lang="en-US" dirty="0"/>
              <a:t>Who is your policy interlocutor? What is their position/ interests? How might you/partner be viewed or received by your policy audience?</a:t>
            </a:r>
          </a:p>
          <a:p>
            <a:pPr lvl="1"/>
            <a:r>
              <a:rPr lang="en-US" dirty="0"/>
              <a:t>What are the possible pros/ cons/ risks of the engagement (overall, and for each involved)? What is the best case outcome?</a:t>
            </a:r>
          </a:p>
          <a:p>
            <a:pPr lvl="1"/>
            <a:r>
              <a:rPr lang="en-US" dirty="0"/>
              <a:t>What roles might you each take in the engagement/ what will you each share?</a:t>
            </a:r>
          </a:p>
          <a:p>
            <a:pPr lvl="1"/>
            <a:r>
              <a:rPr lang="en-US" dirty="0"/>
              <a:t>Consider applying the Categorical Imperative: </a:t>
            </a:r>
            <a:br>
              <a:rPr lang="en-US" dirty="0"/>
            </a:br>
            <a:r>
              <a:rPr lang="en-US" dirty="0"/>
              <a:t>how might you change your approach to engagement?</a:t>
            </a:r>
          </a:p>
          <a:p>
            <a:pPr lvl="1"/>
            <a:r>
              <a:rPr lang="en-US" dirty="0"/>
              <a:t>How might you evaluate the impact of your engagement?</a:t>
            </a:r>
          </a:p>
        </p:txBody>
      </p:sp>
    </p:spTree>
    <p:extLst>
      <p:ext uri="{BB962C8B-B14F-4D97-AF65-F5344CB8AC3E}">
        <p14:creationId xmlns:p14="http://schemas.microsoft.com/office/powerpoint/2010/main" val="3286992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Partnered Engagement</a:t>
            </a:r>
          </a:p>
        </p:txBody>
      </p:sp>
      <p:sp>
        <p:nvSpPr>
          <p:cNvPr id="3" name="Content Placeholder 2"/>
          <p:cNvSpPr>
            <a:spLocks noGrp="1"/>
          </p:cNvSpPr>
          <p:nvPr>
            <p:ph idx="1"/>
          </p:nvPr>
        </p:nvSpPr>
        <p:spPr/>
        <p:txBody>
          <a:bodyPr/>
          <a:lstStyle/>
          <a:p>
            <a:r>
              <a:rPr lang="en-US" dirty="0"/>
              <a:t>What is partnered engagement?</a:t>
            </a:r>
          </a:p>
          <a:p>
            <a:r>
              <a:rPr lang="en-US" dirty="0"/>
              <a:t>What is </a:t>
            </a:r>
            <a:r>
              <a:rPr lang="en-US" dirty="0" err="1"/>
              <a:t>positionality</a:t>
            </a:r>
            <a:r>
              <a:rPr lang="en-US" dirty="0"/>
              <a:t>? </a:t>
            </a:r>
          </a:p>
          <a:p>
            <a:r>
              <a:rPr lang="en-US" dirty="0"/>
              <a:t>Modalities of engagement (write, brief, etc.)</a:t>
            </a:r>
          </a:p>
          <a:p>
            <a:r>
              <a:rPr lang="en-US" dirty="0"/>
              <a:t>Pros, cons, risks</a:t>
            </a:r>
          </a:p>
          <a:p>
            <a:r>
              <a:rPr lang="en-US" dirty="0"/>
              <a:t>Guidance: Identifying and managing </a:t>
            </a:r>
            <a:r>
              <a:rPr lang="en-US" dirty="0" err="1"/>
              <a:t>positionality</a:t>
            </a:r>
            <a:endParaRPr lang="en-US" dirty="0"/>
          </a:p>
        </p:txBody>
      </p:sp>
    </p:spTree>
    <p:extLst>
      <p:ext uri="{BB962C8B-B14F-4D97-AF65-F5344CB8AC3E}">
        <p14:creationId xmlns:p14="http://schemas.microsoft.com/office/powerpoint/2010/main" val="4072628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Partnered Engagement</a:t>
            </a:r>
          </a:p>
        </p:txBody>
      </p:sp>
      <p:sp>
        <p:nvSpPr>
          <p:cNvPr id="3" name="Content Placeholder 2"/>
          <p:cNvSpPr>
            <a:spLocks noGrp="1"/>
          </p:cNvSpPr>
          <p:nvPr>
            <p:ph idx="1"/>
          </p:nvPr>
        </p:nvSpPr>
        <p:spPr>
          <a:xfrm>
            <a:off x="1813076" y="1600202"/>
            <a:ext cx="8686800" cy="4525963"/>
          </a:xfrm>
        </p:spPr>
        <p:txBody>
          <a:bodyPr/>
          <a:lstStyle/>
          <a:p>
            <a:pPr>
              <a:spcBef>
                <a:spcPts val="0"/>
              </a:spcBef>
              <a:defRPr/>
            </a:pPr>
            <a:r>
              <a:rPr lang="en-US" dirty="0"/>
              <a:t>Many actors are left out of the policy engagement process</a:t>
            </a:r>
          </a:p>
          <a:p>
            <a:pPr lvl="1">
              <a:spcBef>
                <a:spcPts val="0"/>
              </a:spcBef>
              <a:defRPr/>
            </a:pPr>
            <a:r>
              <a:rPr lang="en-US" dirty="0"/>
              <a:t>Views are filtered by researchers</a:t>
            </a:r>
            <a:br>
              <a:rPr lang="en-US" dirty="0"/>
            </a:br>
            <a:endParaRPr lang="en-US" dirty="0"/>
          </a:p>
          <a:p>
            <a:pPr>
              <a:spcBef>
                <a:spcPts val="0"/>
              </a:spcBef>
              <a:defRPr/>
            </a:pPr>
            <a:r>
              <a:rPr lang="en-US" dirty="0"/>
              <a:t>Partnering: Directly </a:t>
            </a:r>
            <a:r>
              <a:rPr lang="en-US" b="1" i="1" dirty="0"/>
              <a:t>includes</a:t>
            </a:r>
            <a:r>
              <a:rPr lang="en-US" dirty="0"/>
              <a:t> these voices in the engagement</a:t>
            </a:r>
            <a:br>
              <a:rPr lang="en-US" dirty="0"/>
            </a:br>
            <a:endParaRPr lang="en-US" dirty="0"/>
          </a:p>
          <a:p>
            <a:pPr>
              <a:spcBef>
                <a:spcPts val="0"/>
              </a:spcBef>
              <a:defRPr/>
            </a:pPr>
            <a:r>
              <a:rPr lang="en-US" dirty="0"/>
              <a:t>Collaboration and strategizing among partners</a:t>
            </a:r>
          </a:p>
          <a:p>
            <a:pPr lvl="1">
              <a:spcBef>
                <a:spcPts val="0"/>
              </a:spcBef>
              <a:defRPr/>
            </a:pPr>
            <a:r>
              <a:rPr lang="en-US" dirty="0"/>
              <a:t>Not simply giving separate, uncoordinated remarks</a:t>
            </a:r>
          </a:p>
          <a:p>
            <a:endParaRPr lang="en-US" dirty="0"/>
          </a:p>
        </p:txBody>
      </p:sp>
    </p:spTree>
    <p:extLst>
      <p:ext uri="{BB962C8B-B14F-4D97-AF65-F5344CB8AC3E}">
        <p14:creationId xmlns:p14="http://schemas.microsoft.com/office/powerpoint/2010/main" val="2375755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72987" y="21327"/>
            <a:ext cx="9014242" cy="4351137"/>
          </a:xfrm>
          <a:prstGeom prst="rect">
            <a:avLst/>
          </a:prstGeom>
        </p:spPr>
      </p:pic>
      <p:pic>
        <p:nvPicPr>
          <p:cNvPr id="5" name="Picture 4"/>
          <p:cNvPicPr>
            <a:picLocks noChangeAspect="1"/>
          </p:cNvPicPr>
          <p:nvPr/>
        </p:nvPicPr>
        <p:blipFill>
          <a:blip r:embed="rId4"/>
          <a:stretch>
            <a:fillRect/>
          </a:stretch>
        </p:blipFill>
        <p:spPr>
          <a:xfrm>
            <a:off x="4478471" y="4558415"/>
            <a:ext cx="5204325" cy="2299586"/>
          </a:xfrm>
          <a:prstGeom prst="rect">
            <a:avLst/>
          </a:prstGeom>
        </p:spPr>
      </p:pic>
      <p:pic>
        <p:nvPicPr>
          <p:cNvPr id="6" name="Picture 5"/>
          <p:cNvPicPr>
            <a:picLocks noChangeAspect="1"/>
          </p:cNvPicPr>
          <p:nvPr/>
        </p:nvPicPr>
        <p:blipFill rotWithShape="1">
          <a:blip r:embed="rId5"/>
          <a:srcRect l="26858" t="16185" r="28206" b="11762"/>
          <a:stretch/>
        </p:blipFill>
        <p:spPr>
          <a:xfrm>
            <a:off x="1917942" y="4747245"/>
            <a:ext cx="1433678" cy="1124348"/>
          </a:xfrm>
          <a:prstGeom prst="rect">
            <a:avLst/>
          </a:prstGeom>
        </p:spPr>
      </p:pic>
      <p:pic>
        <p:nvPicPr>
          <p:cNvPr id="7" name="Picture 6"/>
          <p:cNvPicPr>
            <a:picLocks noChangeAspect="1"/>
          </p:cNvPicPr>
          <p:nvPr/>
        </p:nvPicPr>
        <p:blipFill rotWithShape="1">
          <a:blip r:embed="rId6"/>
          <a:srcRect l="18588" t="27860" r="19670" b="27250"/>
          <a:stretch/>
        </p:blipFill>
        <p:spPr>
          <a:xfrm>
            <a:off x="1735439" y="6058985"/>
            <a:ext cx="1840973" cy="749565"/>
          </a:xfrm>
          <a:prstGeom prst="rect">
            <a:avLst/>
          </a:prstGeom>
        </p:spPr>
      </p:pic>
    </p:spTree>
    <p:extLst>
      <p:ext uri="{BB962C8B-B14F-4D97-AF65-F5344CB8AC3E}">
        <p14:creationId xmlns:p14="http://schemas.microsoft.com/office/powerpoint/2010/main" val="4278915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Positionality</a:t>
            </a:r>
            <a:endParaRPr lang="en-US" dirty="0"/>
          </a:p>
        </p:txBody>
      </p:sp>
      <p:sp>
        <p:nvSpPr>
          <p:cNvPr id="3" name="Content Placeholder 2"/>
          <p:cNvSpPr>
            <a:spLocks noGrp="1"/>
          </p:cNvSpPr>
          <p:nvPr>
            <p:ph idx="1"/>
          </p:nvPr>
        </p:nvSpPr>
        <p:spPr/>
        <p:txBody>
          <a:bodyPr>
            <a:normAutofit/>
          </a:bodyPr>
          <a:lstStyle/>
          <a:p>
            <a:r>
              <a:rPr lang="en-US" b="1" dirty="0" err="1"/>
              <a:t>Positionality</a:t>
            </a:r>
            <a:r>
              <a:rPr lang="en-US" dirty="0"/>
              <a:t> is </a:t>
            </a:r>
            <a:r>
              <a:rPr lang="en-US" i="1" dirty="0"/>
              <a:t>the act of recognizing ones’ relative social position and how others may conceive of it</a:t>
            </a:r>
          </a:p>
          <a:p>
            <a:r>
              <a:rPr lang="en-US" dirty="0"/>
              <a:t>Most literature on fieldwork </a:t>
            </a:r>
            <a:r>
              <a:rPr lang="en-US" dirty="0" err="1"/>
              <a:t>positionality</a:t>
            </a:r>
            <a:r>
              <a:rPr lang="en-US" dirty="0"/>
              <a:t> (nothing on policy engagement?)</a:t>
            </a:r>
          </a:p>
          <a:p>
            <a:pPr lvl="1"/>
            <a:r>
              <a:rPr lang="en-US" dirty="0"/>
              <a:t>Access and comfort in policy arena</a:t>
            </a:r>
          </a:p>
          <a:p>
            <a:pPr lvl="1"/>
            <a:r>
              <a:rPr lang="en-US" dirty="0"/>
              <a:t>Interpreter role: understanding the policy interlocutors and influence (not just facts, but actionable procedures/ beliefs, etc.)</a:t>
            </a:r>
          </a:p>
          <a:p>
            <a:pPr lvl="1"/>
            <a:r>
              <a:rPr lang="en-US" dirty="0"/>
              <a:t>Demographic differences among partners</a:t>
            </a:r>
          </a:p>
        </p:txBody>
      </p:sp>
    </p:spTree>
    <p:extLst>
      <p:ext uri="{BB962C8B-B14F-4D97-AF65-F5344CB8AC3E}">
        <p14:creationId xmlns:p14="http://schemas.microsoft.com/office/powerpoint/2010/main" val="2493359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2" y="191354"/>
            <a:ext cx="8229600" cy="1143000"/>
          </a:xfrm>
        </p:spPr>
        <p:txBody>
          <a:bodyPr/>
          <a:lstStyle/>
          <a:p>
            <a:r>
              <a:rPr lang="en-US" dirty="0" err="1"/>
              <a:t>Positionality</a:t>
            </a:r>
            <a:r>
              <a:rPr lang="en-US" dirty="0"/>
              <a:t> and Engagement</a:t>
            </a:r>
          </a:p>
        </p:txBody>
      </p:sp>
      <p:pic>
        <p:nvPicPr>
          <p:cNvPr id="4" name="Picture 3"/>
          <p:cNvPicPr>
            <a:picLocks noChangeAspect="1"/>
          </p:cNvPicPr>
          <p:nvPr/>
        </p:nvPicPr>
        <p:blipFill>
          <a:blip r:embed="rId3"/>
          <a:stretch>
            <a:fillRect/>
          </a:stretch>
        </p:blipFill>
        <p:spPr>
          <a:xfrm>
            <a:off x="3940536" y="4268357"/>
            <a:ext cx="2001173" cy="2226657"/>
          </a:xfrm>
          <a:prstGeom prst="rect">
            <a:avLst/>
          </a:prstGeom>
        </p:spPr>
      </p:pic>
      <p:pic>
        <p:nvPicPr>
          <p:cNvPr id="5" name="Picture 4"/>
          <p:cNvPicPr>
            <a:picLocks noChangeAspect="1"/>
          </p:cNvPicPr>
          <p:nvPr/>
        </p:nvPicPr>
        <p:blipFill>
          <a:blip r:embed="rId4"/>
          <a:stretch>
            <a:fillRect/>
          </a:stretch>
        </p:blipFill>
        <p:spPr>
          <a:xfrm>
            <a:off x="8520112" y="1946632"/>
            <a:ext cx="1689100" cy="2019300"/>
          </a:xfrm>
          <a:prstGeom prst="rect">
            <a:avLst/>
          </a:prstGeom>
        </p:spPr>
      </p:pic>
      <p:pic>
        <p:nvPicPr>
          <p:cNvPr id="6" name="Picture 5"/>
          <p:cNvPicPr>
            <a:picLocks noChangeAspect="1"/>
          </p:cNvPicPr>
          <p:nvPr/>
        </p:nvPicPr>
        <p:blipFill>
          <a:blip r:embed="rId5"/>
          <a:stretch>
            <a:fillRect/>
          </a:stretch>
        </p:blipFill>
        <p:spPr>
          <a:xfrm>
            <a:off x="8520112" y="4687097"/>
            <a:ext cx="1638300" cy="1968500"/>
          </a:xfrm>
          <a:prstGeom prst="rect">
            <a:avLst/>
          </a:prstGeom>
        </p:spPr>
      </p:pic>
      <p:pic>
        <p:nvPicPr>
          <p:cNvPr id="7" name="Picture 6"/>
          <p:cNvPicPr>
            <a:picLocks noChangeAspect="1"/>
          </p:cNvPicPr>
          <p:nvPr/>
        </p:nvPicPr>
        <p:blipFill>
          <a:blip r:embed="rId6"/>
          <a:stretch>
            <a:fillRect/>
          </a:stretch>
        </p:blipFill>
        <p:spPr>
          <a:xfrm>
            <a:off x="2118046" y="4464049"/>
            <a:ext cx="561070" cy="1968500"/>
          </a:xfrm>
          <a:prstGeom prst="rect">
            <a:avLst/>
          </a:prstGeom>
        </p:spPr>
      </p:pic>
      <p:pic>
        <p:nvPicPr>
          <p:cNvPr id="8" name="Picture 7"/>
          <p:cNvPicPr>
            <a:picLocks noChangeAspect="1"/>
          </p:cNvPicPr>
          <p:nvPr/>
        </p:nvPicPr>
        <p:blipFill>
          <a:blip r:embed="rId7"/>
          <a:stretch>
            <a:fillRect/>
          </a:stretch>
        </p:blipFill>
        <p:spPr>
          <a:xfrm>
            <a:off x="2830283" y="4432302"/>
            <a:ext cx="709448" cy="2000249"/>
          </a:xfrm>
          <a:prstGeom prst="rect">
            <a:avLst/>
          </a:prstGeom>
        </p:spPr>
      </p:pic>
      <p:pic>
        <p:nvPicPr>
          <p:cNvPr id="12" name="Picture 11"/>
          <p:cNvPicPr>
            <a:picLocks noChangeAspect="1"/>
          </p:cNvPicPr>
          <p:nvPr/>
        </p:nvPicPr>
        <p:blipFill>
          <a:blip r:embed="rId8"/>
          <a:stretch>
            <a:fillRect/>
          </a:stretch>
        </p:blipFill>
        <p:spPr>
          <a:xfrm>
            <a:off x="2118048" y="1752098"/>
            <a:ext cx="1714163" cy="2255477"/>
          </a:xfrm>
          <a:prstGeom prst="rect">
            <a:avLst/>
          </a:prstGeom>
        </p:spPr>
      </p:pic>
      <p:cxnSp>
        <p:nvCxnSpPr>
          <p:cNvPr id="14" name="Straight Arrow Connector 13"/>
          <p:cNvCxnSpPr/>
          <p:nvPr/>
        </p:nvCxnSpPr>
        <p:spPr>
          <a:xfrm>
            <a:off x="5842166" y="2810868"/>
            <a:ext cx="1936009" cy="0"/>
          </a:xfrm>
          <a:prstGeom prst="straightConnector1">
            <a:avLst/>
          </a:prstGeom>
          <a:ln w="1270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045795" y="5890151"/>
            <a:ext cx="1936009" cy="0"/>
          </a:xfrm>
          <a:prstGeom prst="straightConnector1">
            <a:avLst/>
          </a:prstGeom>
          <a:ln w="1270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510007" y="4687098"/>
            <a:ext cx="567784" cy="1015663"/>
          </a:xfrm>
          <a:prstGeom prst="rect">
            <a:avLst/>
          </a:prstGeom>
          <a:noFill/>
        </p:spPr>
        <p:txBody>
          <a:bodyPr wrap="none" rtlCol="0">
            <a:spAutoFit/>
          </a:bodyPr>
          <a:lstStyle/>
          <a:p>
            <a:r>
              <a:rPr lang="en-US" sz="6000" dirty="0"/>
              <a:t>+</a:t>
            </a:r>
          </a:p>
        </p:txBody>
      </p:sp>
      <p:cxnSp>
        <p:nvCxnSpPr>
          <p:cNvPr id="19" name="Straight Arrow Connector 18"/>
          <p:cNvCxnSpPr/>
          <p:nvPr/>
        </p:nvCxnSpPr>
        <p:spPr>
          <a:xfrm>
            <a:off x="4338266" y="3137107"/>
            <a:ext cx="3643537" cy="1839173"/>
          </a:xfrm>
          <a:prstGeom prst="straightConnector1">
            <a:avLst/>
          </a:prstGeom>
          <a:ln w="127000">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6166875" y="3548348"/>
            <a:ext cx="1814929" cy="918450"/>
          </a:xfrm>
          <a:prstGeom prst="straightConnector1">
            <a:avLst/>
          </a:prstGeom>
          <a:ln w="127000">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3430800" y="3393864"/>
            <a:ext cx="3712284" cy="1072934"/>
          </a:xfrm>
          <a:prstGeom prst="straightConnector1">
            <a:avLst/>
          </a:prstGeom>
          <a:ln w="127000">
            <a:solidFill>
              <a:schemeClr val="accent1"/>
            </a:solidFill>
            <a:tailEnd type="arrow"/>
          </a:ln>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9"/>
          <a:stretch>
            <a:fillRect/>
          </a:stretch>
        </p:blipFill>
        <p:spPr>
          <a:xfrm>
            <a:off x="5200030" y="1301446"/>
            <a:ext cx="1568342" cy="1254674"/>
          </a:xfrm>
          <a:prstGeom prst="rect">
            <a:avLst/>
          </a:prstGeom>
        </p:spPr>
      </p:pic>
    </p:spTree>
    <p:extLst>
      <p:ext uri="{BB962C8B-B14F-4D97-AF65-F5344CB8AC3E}">
        <p14:creationId xmlns:p14="http://schemas.microsoft.com/office/powerpoint/2010/main" val="442275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2" y="212175"/>
            <a:ext cx="8229600" cy="1143000"/>
          </a:xfrm>
        </p:spPr>
        <p:txBody>
          <a:bodyPr/>
          <a:lstStyle/>
          <a:p>
            <a:r>
              <a:rPr lang="en-US" dirty="0"/>
              <a:t>Our Host Organizations</a:t>
            </a:r>
          </a:p>
        </p:txBody>
      </p:sp>
      <p:pic>
        <p:nvPicPr>
          <p:cNvPr id="6" name="Picture 5"/>
          <p:cNvPicPr>
            <a:picLocks noChangeAspect="1"/>
          </p:cNvPicPr>
          <p:nvPr/>
        </p:nvPicPr>
        <p:blipFill rotWithShape="1">
          <a:blip r:embed="rId3"/>
          <a:srcRect l="7285" t="32787" r="6887" b="29480"/>
          <a:stretch/>
        </p:blipFill>
        <p:spPr>
          <a:xfrm>
            <a:off x="2188568" y="1665292"/>
            <a:ext cx="7848123" cy="1811449"/>
          </a:xfrm>
          <a:prstGeom prst="rect">
            <a:avLst/>
          </a:prstGeom>
        </p:spPr>
      </p:pic>
      <p:pic>
        <p:nvPicPr>
          <p:cNvPr id="7" name="Picture 6"/>
          <p:cNvPicPr>
            <a:picLocks noChangeAspect="1"/>
          </p:cNvPicPr>
          <p:nvPr/>
        </p:nvPicPr>
        <p:blipFill>
          <a:blip r:embed="rId4"/>
          <a:stretch>
            <a:fillRect/>
          </a:stretch>
        </p:blipFill>
        <p:spPr>
          <a:xfrm>
            <a:off x="3236522" y="3778652"/>
            <a:ext cx="5257800" cy="1549400"/>
          </a:xfrm>
          <a:prstGeom prst="rect">
            <a:avLst/>
          </a:prstGeom>
        </p:spPr>
      </p:pic>
      <p:pic>
        <p:nvPicPr>
          <p:cNvPr id="9" name="Picture 8"/>
          <p:cNvPicPr>
            <a:picLocks noChangeAspect="1"/>
          </p:cNvPicPr>
          <p:nvPr/>
        </p:nvPicPr>
        <p:blipFill rotWithShape="1">
          <a:blip r:embed="rId5"/>
          <a:srcRect t="20134"/>
          <a:stretch/>
        </p:blipFill>
        <p:spPr>
          <a:xfrm>
            <a:off x="7688489" y="5538454"/>
            <a:ext cx="2977925" cy="1319547"/>
          </a:xfrm>
          <a:prstGeom prst="rect">
            <a:avLst/>
          </a:prstGeom>
        </p:spPr>
      </p:pic>
    </p:spTree>
    <p:extLst>
      <p:ext uri="{BB962C8B-B14F-4D97-AF65-F5344CB8AC3E}">
        <p14:creationId xmlns:p14="http://schemas.microsoft.com/office/powerpoint/2010/main" val="2778965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6702" y="149712"/>
            <a:ext cx="8412813" cy="1143000"/>
          </a:xfrm>
        </p:spPr>
        <p:txBody>
          <a:bodyPr>
            <a:normAutofit fontScale="90000"/>
          </a:bodyPr>
          <a:lstStyle/>
          <a:p>
            <a:r>
              <a:rPr lang="en-US" dirty="0"/>
              <a:t>Partnering with Bureaucrats &amp; Military?</a:t>
            </a:r>
          </a:p>
        </p:txBody>
      </p:sp>
      <p:pic>
        <p:nvPicPr>
          <p:cNvPr id="4" name="Picture 3"/>
          <p:cNvPicPr>
            <a:picLocks noChangeAspect="1"/>
          </p:cNvPicPr>
          <p:nvPr/>
        </p:nvPicPr>
        <p:blipFill rotWithShape="1">
          <a:blip r:embed="rId3"/>
          <a:srcRect t="4068" b="4048"/>
          <a:stretch/>
        </p:blipFill>
        <p:spPr>
          <a:xfrm>
            <a:off x="2022029" y="1425970"/>
            <a:ext cx="3731684" cy="5211796"/>
          </a:xfrm>
          <a:prstGeom prst="rect">
            <a:avLst/>
          </a:prstGeom>
        </p:spPr>
      </p:pic>
      <p:pic>
        <p:nvPicPr>
          <p:cNvPr id="5" name="Picture 4"/>
          <p:cNvPicPr>
            <a:picLocks noChangeAspect="1"/>
          </p:cNvPicPr>
          <p:nvPr/>
        </p:nvPicPr>
        <p:blipFill>
          <a:blip r:embed="rId4"/>
          <a:stretch>
            <a:fillRect/>
          </a:stretch>
        </p:blipFill>
        <p:spPr>
          <a:xfrm>
            <a:off x="6161666" y="4005222"/>
            <a:ext cx="4107848" cy="2649747"/>
          </a:xfrm>
          <a:prstGeom prst="rect">
            <a:avLst/>
          </a:prstGeom>
        </p:spPr>
      </p:pic>
      <p:pic>
        <p:nvPicPr>
          <p:cNvPr id="7" name="Picture 6"/>
          <p:cNvPicPr>
            <a:picLocks noChangeAspect="1"/>
          </p:cNvPicPr>
          <p:nvPr/>
        </p:nvPicPr>
        <p:blipFill>
          <a:blip r:embed="rId5"/>
          <a:stretch>
            <a:fillRect/>
          </a:stretch>
        </p:blipFill>
        <p:spPr>
          <a:xfrm>
            <a:off x="6313665" y="1355175"/>
            <a:ext cx="3771033" cy="2514022"/>
          </a:xfrm>
          <a:prstGeom prst="rect">
            <a:avLst/>
          </a:prstGeom>
        </p:spPr>
      </p:pic>
    </p:spTree>
    <p:extLst>
      <p:ext uri="{BB962C8B-B14F-4D97-AF65-F5344CB8AC3E}">
        <p14:creationId xmlns:p14="http://schemas.microsoft.com/office/powerpoint/2010/main" val="5039083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36759</TotalTime>
  <Words>3029</Words>
  <Application>Microsoft Macintosh PowerPoint</Application>
  <PresentationFormat>Custom</PresentationFormat>
  <Paragraphs>233</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Trebuchet MS</vt:lpstr>
      <vt:lpstr>Wingdings</vt:lpstr>
      <vt:lpstr>Office Theme</vt:lpstr>
      <vt:lpstr>PowerPoint Presentation</vt:lpstr>
      <vt:lpstr>PowerPoint Presentation</vt:lpstr>
      <vt:lpstr>Partnered Engagement</vt:lpstr>
      <vt:lpstr>Partnered Engagement</vt:lpstr>
      <vt:lpstr>PowerPoint Presentation</vt:lpstr>
      <vt:lpstr>Positionality</vt:lpstr>
      <vt:lpstr>Positionality and Engagement</vt:lpstr>
      <vt:lpstr>Our Host Organizations</vt:lpstr>
      <vt:lpstr>Partnering with Bureaucrats &amp; Military?</vt:lpstr>
      <vt:lpstr>ICRC and Humanitarians?</vt:lpstr>
      <vt:lpstr>PowerPoint Presentation</vt:lpstr>
      <vt:lpstr>Benefits: Academic and Partner</vt:lpstr>
      <vt:lpstr>Costs to Partners</vt:lpstr>
      <vt:lpstr>Logistics!</vt:lpstr>
      <vt:lpstr>Flipping Engagement</vt:lpstr>
      <vt:lpstr>PowerPoint Presentation</vt:lpstr>
      <vt:lpstr>PowerPoint Presentation</vt:lpstr>
      <vt:lpstr>PowerPoint Presentation</vt:lpstr>
      <vt:lpstr>But Ethical Pros/Risks  of positionalities</vt:lpstr>
      <vt:lpstr>The Categorical Imperative</vt:lpstr>
      <vt:lpstr>The Imperative of Evaluation</vt:lpstr>
      <vt:lpstr>Conclusion</vt:lpstr>
      <vt:lpstr>Co-Engagement, Co-Briefing</vt:lpstr>
    </vt:vector>
  </TitlesOfParts>
  <Company>University of Denver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Positionality and the  Ethics of Partnered Engagement</dc:title>
  <dc:creator>Oliver Kaplan</dc:creator>
  <cp:lastModifiedBy>Merkel, Jeff</cp:lastModifiedBy>
  <cp:revision>320</cp:revision>
  <dcterms:created xsi:type="dcterms:W3CDTF">2020-06-15T17:46:48Z</dcterms:created>
  <dcterms:modified xsi:type="dcterms:W3CDTF">2021-12-07T20:43:39Z</dcterms:modified>
</cp:coreProperties>
</file>