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4"/>
  </p:sldMasterIdLst>
  <p:notesMasterIdLst>
    <p:notesMasterId r:id="rId15"/>
  </p:notesMasterIdLst>
  <p:sldIdLst>
    <p:sldId id="297" r:id="rId5"/>
    <p:sldId id="308" r:id="rId6"/>
    <p:sldId id="299" r:id="rId7"/>
    <p:sldId id="304" r:id="rId8"/>
    <p:sldId id="300" r:id="rId9"/>
    <p:sldId id="301" r:id="rId10"/>
    <p:sldId id="302" r:id="rId11"/>
    <p:sldId id="305" r:id="rId12"/>
    <p:sldId id="306" r:id="rId13"/>
    <p:sldId id="30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37B"/>
    <a:srgbClr val="8B23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5" autoAdjust="0"/>
    <p:restoredTop sz="67746"/>
  </p:normalViewPr>
  <p:slideViewPr>
    <p:cSldViewPr snapToGrid="0">
      <p:cViewPr varScale="1">
        <p:scale>
          <a:sx n="46" d="100"/>
          <a:sy n="46" d="100"/>
        </p:scale>
        <p:origin x="1424" y="44"/>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26BF2-6062-4F7C-951E-C72F52EF1943}" type="datetimeFigureOut">
              <a:rPr lang="en-US" smtClean="0"/>
              <a:t>5/28/2021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3C6902-318D-4FB4-8ECD-F92F656E810E}" type="slidenum">
              <a:rPr lang="en-US" smtClean="0"/>
              <a:t>‹#›</a:t>
            </a:fld>
            <a:endParaRPr lang="en-US"/>
          </a:p>
        </p:txBody>
      </p:sp>
    </p:spTree>
    <p:extLst>
      <p:ext uri="{BB962C8B-B14F-4D97-AF65-F5344CB8AC3E}">
        <p14:creationId xmlns:p14="http://schemas.microsoft.com/office/powerpoint/2010/main" val="323708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hour session: Approximately 25 minute intro and slide presentation; 15 minute breakout groups; 20 minutes reporting back and plenary discussion. </a:t>
            </a:r>
          </a:p>
        </p:txBody>
      </p:sp>
      <p:sp>
        <p:nvSpPr>
          <p:cNvPr id="4" name="Slide Number Placeholder 3"/>
          <p:cNvSpPr>
            <a:spLocks noGrp="1"/>
          </p:cNvSpPr>
          <p:nvPr>
            <p:ph type="sldNum" sz="quarter" idx="5"/>
          </p:nvPr>
        </p:nvSpPr>
        <p:spPr/>
        <p:txBody>
          <a:bodyPr/>
          <a:lstStyle/>
          <a:p>
            <a:fld id="{C43C6902-318D-4FB4-8ECD-F92F656E810E}" type="slidenum">
              <a:rPr lang="en-US" smtClean="0"/>
              <a:t>1</a:t>
            </a:fld>
            <a:endParaRPr lang="en-US"/>
          </a:p>
        </p:txBody>
      </p:sp>
    </p:spTree>
    <p:extLst>
      <p:ext uri="{BB962C8B-B14F-4D97-AF65-F5344CB8AC3E}">
        <p14:creationId xmlns:p14="http://schemas.microsoft.com/office/powerpoint/2010/main" val="651918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Four breakout groups, each to focus on one (assigned) question from the slide, considering either NATO enlargement or the Iraq War. 15 minutes within breakout groups, followed by 20 minutes (5 minutes max for each group) of reporting back to plenary. Plenary to conclude with a final question for discussion around what other suggestions people have for not enabling flawed policies and preventing unintended consequences via policy engagement.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10</a:t>
            </a:fld>
            <a:endParaRPr lang="en-US"/>
          </a:p>
        </p:txBody>
      </p:sp>
    </p:spTree>
    <p:extLst>
      <p:ext uri="{BB962C8B-B14F-4D97-AF65-F5344CB8AC3E}">
        <p14:creationId xmlns:p14="http://schemas.microsoft.com/office/powerpoint/2010/main" val="301738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overarching goal for this session is to put on the table some of the unintended consequences that can emerge when scholars engage in policy advising and other policy-related work, so that scholars can be aware of such challenges (and the potential, even, for negative outcomes) when choosing when and how to engage in the policy process. We also cover seven suggested strategies and practices to avoid being blindsided by such potential adverse consequences and to begin to mitigate them in advance. </a:t>
            </a:r>
            <a:r>
              <a:rPr lang="en-US" sz="1200" dirty="0" smtClean="0"/>
              <a:t>Some of those suggestions</a:t>
            </a:r>
            <a:r>
              <a:rPr lang="en-US" sz="1200" baseline="0" dirty="0" smtClean="0"/>
              <a:t> are just a reiteration of best practices that most scholars receive as part of their routine PhD training. But others speak to a possible, needed cultural shift in which academics be much more forthcoming about their </a:t>
            </a:r>
            <a:r>
              <a:rPr lang="en-US" sz="1200" baseline="0" dirty="0" err="1" smtClean="0"/>
              <a:t>baises</a:t>
            </a:r>
            <a:r>
              <a:rPr lang="en-US" sz="1200" baseline="0" dirty="0" smtClean="0"/>
              <a:t> and political commitments where they exist, and to periodically re-evaluate their work to identify earlier errors in reasoning, judgement or data. </a:t>
            </a:r>
            <a:endParaRPr lang="en-US" sz="1200" dirty="0"/>
          </a:p>
          <a:p>
            <a:endParaRPr lang="en-US" sz="1200" dirty="0"/>
          </a:p>
          <a:p>
            <a:r>
              <a:rPr lang="en-US" sz="1200" dirty="0"/>
              <a:t>It’s important to recognize at the outset that when and how these challenges might materialize and our proffered strategies might work to counter them will vary depending where in the policy cycle a scholar chooses to or is able to engage. </a:t>
            </a:r>
          </a:p>
        </p:txBody>
      </p:sp>
      <p:sp>
        <p:nvSpPr>
          <p:cNvPr id="4" name="Slide Number Placeholder 3"/>
          <p:cNvSpPr>
            <a:spLocks noGrp="1"/>
          </p:cNvSpPr>
          <p:nvPr>
            <p:ph type="sldNum" sz="quarter" idx="5"/>
          </p:nvPr>
        </p:nvSpPr>
        <p:spPr/>
        <p:txBody>
          <a:bodyPr/>
          <a:lstStyle/>
          <a:p>
            <a:fld id="{C43C6902-318D-4FB4-8ECD-F92F656E810E}" type="slidenum">
              <a:rPr lang="en-US" smtClean="0"/>
              <a:t>2</a:t>
            </a:fld>
            <a:endParaRPr lang="en-US"/>
          </a:p>
        </p:txBody>
      </p:sp>
    </p:spTree>
    <p:extLst>
      <p:ext uri="{BB962C8B-B14F-4D97-AF65-F5344CB8AC3E}">
        <p14:creationId xmlns:p14="http://schemas.microsoft.com/office/powerpoint/2010/main" val="324825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US" sz="1200" dirty="0"/>
              <a:t>Researchers who are engaging in (or interested in engaging in) the policy process can — sometimes, and under certain circumstances — find themselves doing so in ways that are problematic for both scholarship and policy practice. </a:t>
            </a:r>
            <a:r>
              <a:rPr lang="en-US" sz="1200" dirty="0" smtClean="0"/>
              <a:t>Scholars may inadvertently enable poorly-performing policies.</a:t>
            </a:r>
            <a:r>
              <a:rPr lang="en-US" sz="1200" baseline="0" dirty="0" smtClean="0"/>
              <a:t> And, because we cannot always anticipate how policies will be implemented or what their full ramifications might be, some policies might cause severe harm. </a:t>
            </a:r>
            <a:endParaRPr lang="en-US" sz="1200" dirty="0"/>
          </a:p>
          <a:p>
            <a:pPr>
              <a:lnSpc>
                <a:spcPct val="100000"/>
              </a:lnSpc>
            </a:pPr>
            <a:endParaRPr lang="en-US" sz="1200" dirty="0"/>
          </a:p>
          <a:p>
            <a:pPr>
              <a:lnSpc>
                <a:spcPct val="100000"/>
              </a:lnSpc>
            </a:pPr>
            <a:r>
              <a:rPr lang="en-US" sz="1200" dirty="0"/>
              <a:t>Take the example of the international peacebuilding and statebuilding scholarship in the late 1990s and early 2000s, a great deal of which was motivated by what Roland Paris called “the cult of the relevant,” or the desire to be explicitly and immediately relevant to the international interventions that reached their high-watermark around this time. As critical theorists have long observed, some scholarship on peacebuilding was captive to the international intervention agenda. The positivist and probabilistic approach to studying the impact of different dimensions of peacebuilding interventions took as a given the “treatment” that was being applied through international interventions. Instead of interrogating the merits of the standard contemporaneous statebuilding + democratization approach adopted in post-conflict countries in real time and real contexts, the mainstream scholarly approach to peacebuilding was to examine via large-N probabilistic studies what could make the interventions more successful. </a:t>
            </a:r>
          </a:p>
          <a:p>
            <a:pPr>
              <a:lnSpc>
                <a:spcPct val="100000"/>
              </a:lnSpc>
            </a:pPr>
            <a:endParaRPr lang="en-US" sz="1200" dirty="0"/>
          </a:p>
          <a:p>
            <a:pPr>
              <a:lnSpc>
                <a:spcPct val="100000"/>
              </a:lnSpc>
            </a:pPr>
            <a:r>
              <a:rPr lang="en-US" sz="1200" dirty="0"/>
              <a:t>Researchers thus:</a:t>
            </a:r>
          </a:p>
          <a:p>
            <a:pPr>
              <a:lnSpc>
                <a:spcPct val="100000"/>
              </a:lnSpc>
            </a:pPr>
            <a:r>
              <a:rPr lang="en-US" sz="1200" dirty="0"/>
              <a:t>-- Contributed to the continued application of poor policies, even as they often misfired in practice; </a:t>
            </a:r>
          </a:p>
          <a:p>
            <a:pPr>
              <a:lnSpc>
                <a:spcPct val="100000"/>
              </a:lnSpc>
            </a:pPr>
            <a:r>
              <a:rPr lang="en-US" sz="1200" dirty="0"/>
              <a:t>-- Overstated the practical value, </a:t>
            </a:r>
            <a:r>
              <a:rPr lang="en-US" sz="1200" dirty="0" err="1"/>
              <a:t>scientificity</a:t>
            </a:r>
            <a:r>
              <a:rPr lang="en-US" sz="1200" dirty="0"/>
              <a:t>, and certainty of probabilistic findings without taking a more nuanced approach to contingent generalization (Alex George); </a:t>
            </a:r>
          </a:p>
          <a:p>
            <a:pPr>
              <a:lnSpc>
                <a:spcPct val="100000"/>
              </a:lnSpc>
            </a:pPr>
            <a:r>
              <a:rPr lang="en-US" sz="1200" dirty="0"/>
              <a:t>-- Fell short of appreciating that the path-dependent dynamics set in motion by international interventions would make the future quite different in terms of outcomes from the near present and often didn’t consider alternative scenarios from the desired end-state; and, </a:t>
            </a:r>
          </a:p>
          <a:p>
            <a:pPr>
              <a:lnSpc>
                <a:spcPct val="100000"/>
              </a:lnSpc>
            </a:pPr>
            <a:r>
              <a:rPr lang="en-US" sz="1200" dirty="0"/>
              <a:t>-- In part as a result of a shared commitment to liberal values and a desire for liberal outcomes, portrayed international peacebuilding as a technocratic project, admittedly complex but one to which there was a solution, instead of appreciating it as an inherently political enterprise that was subject to manipulation and subversion. </a:t>
            </a:r>
          </a:p>
        </p:txBody>
      </p:sp>
      <p:sp>
        <p:nvSpPr>
          <p:cNvPr id="4" name="Slide Number Placeholder 3"/>
          <p:cNvSpPr>
            <a:spLocks noGrp="1"/>
          </p:cNvSpPr>
          <p:nvPr>
            <p:ph type="sldNum" sz="quarter" idx="5"/>
          </p:nvPr>
        </p:nvSpPr>
        <p:spPr/>
        <p:txBody>
          <a:bodyPr/>
          <a:lstStyle/>
          <a:p>
            <a:fld id="{C43C6902-318D-4FB4-8ECD-F92F656E810E}" type="slidenum">
              <a:rPr lang="en-US" smtClean="0"/>
              <a:t>3</a:t>
            </a:fld>
            <a:endParaRPr lang="en-US"/>
          </a:p>
        </p:txBody>
      </p:sp>
    </p:spTree>
    <p:extLst>
      <p:ext uri="{BB962C8B-B14F-4D97-AF65-F5344CB8AC3E}">
        <p14:creationId xmlns:p14="http://schemas.microsoft.com/office/powerpoint/2010/main" val="3060707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case of NATO enlargement to post-communist East Central Europe beginning</a:t>
            </a:r>
            <a:r>
              <a:rPr lang="en-US" baseline="0" dirty="0" smtClean="0"/>
              <a:t> in 1999 is another instance in which some scholars (and policy-makers) over-generalized their findings, made arguments based on future and unknowable events, concealed important political commitments without acknowledging them, and inferred too much from historical developments that ultimately did not apply to the Alliance’s evolution. </a:t>
            </a:r>
          </a:p>
          <a:p>
            <a:endParaRPr lang="en-US" baseline="0" dirty="0" smtClean="0"/>
          </a:p>
          <a:p>
            <a:r>
              <a:rPr lang="en-US" baseline="0" dirty="0" smtClean="0"/>
              <a:t>Drawing on Epstein’s 2021 article reviewing the early and more recent literature on NATO enlargement and where researchers and policy-makers over-generalized their findings and thus enabled policies that ultimately did not elicit their intended effect, this discussion covered three specific themes:</a:t>
            </a:r>
          </a:p>
          <a:p>
            <a:pPr marL="171450" indent="-171450">
              <a:buFont typeface="Arial" panose="020B0604020202020204" pitchFamily="34" charset="0"/>
              <a:buChar char="•"/>
            </a:pPr>
            <a:r>
              <a:rPr lang="en-US" baseline="0" dirty="0" smtClean="0"/>
              <a:t>From the perspective of 2020, it was clear that NATO had not continued the democratizing path on which it appeared to be committed in the 1990s. A number of scholars assumed that the democratizing trajectory, mostly concerning the democratization of civil-military relations, would continue into the future. A worsening, local geo-strategic environment in addition to protracted wars in Iraq and Afghanistan upended earlier policy trajectories in ways that were perhaps foreseeable, or at least plausible alternative scenarios. These developments downgraded democracy’s importance for the Alliance. Out-of-area wars might have contributed to illiberal socialization for some Alliance members, a point that emerged from Porch’s book chapter. </a:t>
            </a:r>
          </a:p>
          <a:p>
            <a:pPr marL="171450" indent="-171450">
              <a:buFont typeface="Arial" panose="020B0604020202020204" pitchFamily="34" charset="0"/>
              <a:buChar char="•"/>
            </a:pPr>
            <a:r>
              <a:rPr lang="en-US" baseline="0" dirty="0" smtClean="0"/>
              <a:t>Critics of NATO enlargement also overstated what they could know about the direct effects of the enlargement policy on Russian conduct. Both sides of the debate also failed to fully acknowledge some critical underlying values—including whether they were privileging big-power relations (principally US-Russian relations) or the perceived democratic rights on East Central European countries. </a:t>
            </a:r>
          </a:p>
          <a:p>
            <a:pPr marL="171450" indent="-171450">
              <a:buFont typeface="Arial" panose="020B0604020202020204" pitchFamily="34" charset="0"/>
              <a:buChar char="•"/>
            </a:pPr>
            <a:r>
              <a:rPr lang="en-US" baseline="0" dirty="0" smtClean="0"/>
              <a:t>The lack of significant democratic backsliding in </a:t>
            </a:r>
            <a:r>
              <a:rPr lang="en-US" i="1" baseline="0" dirty="0" smtClean="0"/>
              <a:t>some </a:t>
            </a:r>
            <a:r>
              <a:rPr lang="en-US" i="0" baseline="0" dirty="0" smtClean="0"/>
              <a:t>earlier </a:t>
            </a:r>
            <a:r>
              <a:rPr lang="en-US" i="0" baseline="0" dirty="0" err="1" smtClean="0"/>
              <a:t>accessors</a:t>
            </a:r>
            <a:r>
              <a:rPr lang="en-US" i="0" baseline="0" dirty="0" smtClean="0"/>
              <a:t> to NATO provided ostensible evidence that membership in NATO was a cure-all of democratic ills for policy-makers. Pointing to relative historical success in this regard was in part how policy-makers justified enlargement to publics. Although there is now evidence that NATO undermines regional rivalries within Europe (among members), such evidence was rather limited and under-explored at the time those claims were made. </a:t>
            </a:r>
            <a:endParaRPr lang="en-US" dirty="0"/>
          </a:p>
        </p:txBody>
      </p:sp>
      <p:sp>
        <p:nvSpPr>
          <p:cNvPr id="4" name="Slide Number Placeholder 3"/>
          <p:cNvSpPr>
            <a:spLocks noGrp="1"/>
          </p:cNvSpPr>
          <p:nvPr>
            <p:ph type="sldNum" sz="quarter" idx="10"/>
          </p:nvPr>
        </p:nvSpPr>
        <p:spPr/>
        <p:txBody>
          <a:bodyPr/>
          <a:lstStyle/>
          <a:p>
            <a:fld id="{C43C6902-318D-4FB4-8ECD-F92F656E810E}" type="slidenum">
              <a:rPr lang="en-US" smtClean="0"/>
              <a:t>4</a:t>
            </a:fld>
            <a:endParaRPr lang="en-US"/>
          </a:p>
        </p:txBody>
      </p:sp>
    </p:spTree>
    <p:extLst>
      <p:ext uri="{BB962C8B-B14F-4D97-AF65-F5344CB8AC3E}">
        <p14:creationId xmlns:p14="http://schemas.microsoft.com/office/powerpoint/2010/main" val="945826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two</a:t>
            </a:r>
            <a:r>
              <a:rPr lang="en-US" baseline="0" dirty="0" smtClean="0"/>
              <a:t> of these three suggestions are normally embedded in research training at the advanced level. Nevertheless, they are worth emphasizing. While certainty and stridency might be more likely to gain policy traction, we know that it is important to carefully delimit a study’s findings—in terms of the relevant variables at play, the time-frame in which findings obtain, and limits to external validity that should lead us to be cautious about where else our findings might apply. </a:t>
            </a:r>
          </a:p>
          <a:p>
            <a:endParaRPr lang="en-US" baseline="0" dirty="0" smtClean="0"/>
          </a:p>
          <a:p>
            <a:r>
              <a:rPr lang="en-US" baseline="0" dirty="0" smtClean="0"/>
              <a:t>Developing and investigating alternative explanations is another way of bringing a sharper, critical perspective to one’s work. In the early NATO enlargement literature, alternative explanations were often theoretically drawn—particularly between constructivist socialization versus materialist incentives. While this debate is relevant to policy making, a wider array of alternatives could have been explored—including whether multiple kinds of socialization within the Alliance were possible or likely.</a:t>
            </a:r>
          </a:p>
          <a:p>
            <a:endParaRPr lang="en-US" baseline="0" dirty="0" smtClean="0"/>
          </a:p>
          <a:p>
            <a:r>
              <a:rPr lang="en-US" baseline="0" dirty="0" smtClean="0"/>
              <a:t>Considering alternate, possible upending future scenarios might also alert a researcher to the conditions under which trends up to a certain point will likely continue—or not. Few academic programs and disciplines encourage this explicitly, even if in practice some researchers do it to alert their clients of the dangers of inferring too much from what we think we already know.</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43C6902-318D-4FB4-8ECD-F92F656E810E}" type="slidenum">
              <a:rPr lang="en-US" smtClean="0"/>
              <a:t>5</a:t>
            </a:fld>
            <a:endParaRPr lang="en-US"/>
          </a:p>
        </p:txBody>
      </p:sp>
    </p:spTree>
    <p:extLst>
      <p:ext uri="{BB962C8B-B14F-4D97-AF65-F5344CB8AC3E}">
        <p14:creationId xmlns:p14="http://schemas.microsoft.com/office/powerpoint/2010/main" val="2010625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Depicted here are Jeffrey Sachs (the architect of the Millennium Villages Project), George Soros (the chief funder of the project), and Ban Ki-Moon (the UN Secretary-General with whose support the project was associated with the United Nations). </a:t>
            </a:r>
          </a:p>
          <a:p>
            <a:endParaRPr lang="en-US" dirty="0"/>
          </a:p>
          <a:p>
            <a:r>
              <a:rPr lang="en-US" dirty="0"/>
              <a:t>Jeffrey Sachs serves as the poster child for extreme scholarly hubris and the folly of grand, engineered schemes – from his involvement in the neoliberal shock therapy approaches to post-communist transition in Eastern Europe and Russia in the 1990s to his proselytization of the “poverty trap” diagnosis and the massive, comprehensive foreign aid approach represented in the Millennium Villages Project. The </a:t>
            </a:r>
            <a:r>
              <a:rPr lang="en-US" sz="1200" kern="1200" dirty="0">
                <a:solidFill>
                  <a:schemeClr val="tx1"/>
                </a:solidFill>
                <a:effectLst/>
                <a:latin typeface="+mn-lt"/>
                <a:ea typeface="+mn-ea"/>
                <a:cs typeface="+mn-cs"/>
              </a:rPr>
              <a:t>approach was premised on a belief in technocratic promise and substantive expertise, the notion that designing the ”right” interventions is a technical problem to which the solution can be engineered.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instead, Sachs or his partners had attempted to refrain from overstating their theoretical assertions and associated empirical findings, if they had instead emphasized contextual and contingent understanding and findings, the approach in practice would have looked very different indeed – and would have stood much more change of incremental, experimental, adaptive success. </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6</a:t>
            </a:fld>
            <a:endParaRPr lang="en-US"/>
          </a:p>
        </p:txBody>
      </p:sp>
    </p:spTree>
    <p:extLst>
      <p:ext uri="{BB962C8B-B14F-4D97-AF65-F5344CB8AC3E}">
        <p14:creationId xmlns:p14="http://schemas.microsoft.com/office/powerpoint/2010/main" val="351879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sixth suggestion, to explicitly acknowledge political commitments,</a:t>
            </a:r>
            <a:r>
              <a:rPr lang="en-US" baseline="0" dirty="0" smtClean="0"/>
              <a:t> flies in the face of some advanced training. </a:t>
            </a:r>
            <a:r>
              <a:rPr lang="en-US" dirty="0" smtClean="0"/>
              <a:t>While</a:t>
            </a:r>
            <a:r>
              <a:rPr lang="en-US" baseline="0" dirty="0" smtClean="0"/>
              <a:t> many (though not all) social science fields strive for objectivity, we question whether this is realistic or even valuable. Certainly we do not encourage researchers to “prove” a political preference. But we do argue that in the course of our research, we are very likely, not only to reach empirical conclusions, but also value-laden ones. If this is the case, naming them explicitly could improve the quality of discourse around policy. Dr. Valerie Bunce foresaw the Cold War’s end in her 1985 article, </a:t>
            </a:r>
            <a:r>
              <a:rPr lang="en-US" i="1" baseline="0" dirty="0" smtClean="0"/>
              <a:t>The Empire Strikes Back</a:t>
            </a:r>
            <a:r>
              <a:rPr lang="en-US" i="0" baseline="0" dirty="0" smtClean="0"/>
              <a:t>. Having become expert in the languages, histories and grievances of East Central Europeans, she was much better positioned than her </a:t>
            </a:r>
            <a:r>
              <a:rPr lang="en-US" i="0" baseline="0" dirty="0" err="1" smtClean="0"/>
              <a:t>Sovietologist</a:t>
            </a:r>
            <a:r>
              <a:rPr lang="en-US" i="0" baseline="0" dirty="0" smtClean="0"/>
              <a:t> counterparts of the same era to perceive the waning legitimacy of Soviet hegemony.</a:t>
            </a:r>
          </a:p>
          <a:p>
            <a:endParaRPr lang="en-US" i="0" baseline="0" dirty="0" smtClean="0"/>
          </a:p>
          <a:p>
            <a:r>
              <a:rPr lang="en-US" i="0" baseline="0" dirty="0" smtClean="0"/>
              <a:t>Concerning the seventh suggestion, this module includes some better and worse examples of critical reexaminations of people’s own prior policy engagement—particularly with respect to the US-led War in Iraq in which there were many destructive unintended consequences. The editors at the New Republic make some perhaps questionable judgements about their own earlier arguments. Jonathan </a:t>
            </a:r>
            <a:r>
              <a:rPr lang="en-US" i="0" baseline="0" dirty="0" err="1" smtClean="0"/>
              <a:t>Chait’s</a:t>
            </a:r>
            <a:r>
              <a:rPr lang="en-US" i="0" baseline="0" dirty="0" smtClean="0"/>
              <a:t> mea culpa is more forthright. The NATO article also encourages academics to go back periodically and review their earlier work to sensitize themselves against the problem of over-generalization and undue inference. </a:t>
            </a:r>
            <a:endParaRPr lang="en-US" dirty="0"/>
          </a:p>
        </p:txBody>
      </p:sp>
      <p:sp>
        <p:nvSpPr>
          <p:cNvPr id="4" name="Slide Number Placeholder 3"/>
          <p:cNvSpPr>
            <a:spLocks noGrp="1"/>
          </p:cNvSpPr>
          <p:nvPr>
            <p:ph type="sldNum" sz="quarter" idx="10"/>
          </p:nvPr>
        </p:nvSpPr>
        <p:spPr/>
        <p:txBody>
          <a:bodyPr/>
          <a:lstStyle/>
          <a:p>
            <a:fld id="{C43C6902-318D-4FB4-8ECD-F92F656E810E}" type="slidenum">
              <a:rPr lang="en-US" smtClean="0"/>
              <a:t>7</a:t>
            </a:fld>
            <a:endParaRPr lang="en-US"/>
          </a:p>
        </p:txBody>
      </p:sp>
    </p:spTree>
    <p:extLst>
      <p:ext uri="{BB962C8B-B14F-4D97-AF65-F5344CB8AC3E}">
        <p14:creationId xmlns:p14="http://schemas.microsoft.com/office/powerpoint/2010/main" val="4113884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Douglas Porch’s</a:t>
            </a:r>
            <a:r>
              <a:rPr lang="en-US" baseline="0" dirty="0" smtClean="0"/>
              <a:t> 2013 study on counterinsurgency emphasizes the extent to which some actors engage in mythmaking in order to justify particular policies. </a:t>
            </a:r>
            <a:r>
              <a:rPr lang="en-US" sz="1200" kern="1200" dirty="0" smtClean="0">
                <a:solidFill>
                  <a:schemeClr val="tx1"/>
                </a:solidFill>
                <a:effectLst/>
                <a:latin typeface="+mn-lt"/>
                <a:ea typeface="+mn-ea"/>
                <a:cs typeface="+mn-cs"/>
              </a:rPr>
              <a:t>Porch traces COIN’s lineage from imperial and colonial wars and demonstrates the gap between purportedly winning hearts and minds and the reality of brute force and coercion against civilian populations.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He concludes that “COIN operations force democracies to compromise the very freedoms and values that they are meant to export abroad” because efforts are made “to liberate COIN from legal restraints of due process and Western political culture” (p. 317.)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Linking his study</a:t>
            </a:r>
            <a:r>
              <a:rPr lang="en-US" sz="1200" kern="1200" baseline="0" dirty="0" smtClean="0">
                <a:solidFill>
                  <a:schemeClr val="tx1"/>
                </a:solidFill>
                <a:effectLst/>
                <a:latin typeface="+mn-lt"/>
                <a:ea typeface="+mn-ea"/>
                <a:cs typeface="+mn-cs"/>
              </a:rPr>
              <a:t> to the article on NATO enlargement, Porch’s findings alerts us to the idea that s</a:t>
            </a:r>
            <a:r>
              <a:rPr lang="en-US" sz="1200" kern="1200" dirty="0" smtClean="0">
                <a:solidFill>
                  <a:schemeClr val="tx1"/>
                </a:solidFill>
                <a:effectLst/>
                <a:latin typeface="+mn-lt"/>
                <a:ea typeface="+mn-ea"/>
                <a:cs typeface="+mn-cs"/>
              </a:rPr>
              <a:t>ocialization and learning within NATO under such conditions would therefore be far from democratic, rule-bound or cooperative. </a:t>
            </a:r>
            <a:endParaRPr lang="en-US" dirty="0"/>
          </a:p>
        </p:txBody>
      </p:sp>
      <p:sp>
        <p:nvSpPr>
          <p:cNvPr id="4" name="Slide Number Placeholder 3"/>
          <p:cNvSpPr>
            <a:spLocks noGrp="1"/>
          </p:cNvSpPr>
          <p:nvPr>
            <p:ph type="sldNum" sz="quarter" idx="10"/>
          </p:nvPr>
        </p:nvSpPr>
        <p:spPr/>
        <p:txBody>
          <a:bodyPr/>
          <a:lstStyle/>
          <a:p>
            <a:fld id="{C43C6902-318D-4FB4-8ECD-F92F656E810E}" type="slidenum">
              <a:rPr lang="en-US" smtClean="0"/>
              <a:t>8</a:t>
            </a:fld>
            <a:endParaRPr lang="en-US"/>
          </a:p>
        </p:txBody>
      </p:sp>
    </p:spTree>
    <p:extLst>
      <p:ext uri="{BB962C8B-B14F-4D97-AF65-F5344CB8AC3E}">
        <p14:creationId xmlns:p14="http://schemas.microsoft.com/office/powerpoint/2010/main" val="2241791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assigned Iraq War readings chart a couple of different paths from recognizing what mythmaking looked like at the time that policymakers and scholars advocated for the war to more sober reflections and reassessments some years later. </a:t>
            </a:r>
          </a:p>
          <a:p>
            <a:endParaRPr lang="en-US" dirty="0"/>
          </a:p>
          <a:p>
            <a:r>
              <a:rPr lang="en-US" dirty="0"/>
              <a:t>On the left-hand side of the slide are statements or assertions made by senior George W. Bush Administration officials – all of which could be supported, to some extent or another, by bodies of international relations and comparative politics scholarship: democratization scholarship, theories of diffusion, counter-terrorism studies, military strategic studies, democratic peace theory, studies of oil and conflict, and so on. </a:t>
            </a:r>
          </a:p>
          <a:p>
            <a:endParaRPr lang="en-US" dirty="0"/>
          </a:p>
          <a:p>
            <a:r>
              <a:rPr lang="en-US" dirty="0"/>
              <a:t>We can ask ourselves two questions now: </a:t>
            </a:r>
          </a:p>
          <a:p>
            <a:pPr marL="228600" indent="-228600">
              <a:buAutoNum type="arabicPeriod"/>
            </a:pPr>
            <a:r>
              <a:rPr lang="en-US" i="1" u="sng" dirty="0"/>
              <a:t>Should</a:t>
            </a:r>
            <a:r>
              <a:rPr lang="en-US" i="1" dirty="0"/>
              <a:t> we have known that so many of the key assumptions and assertions underlying the U.S. strategic rationale for the Iraq War would prove false? </a:t>
            </a:r>
          </a:p>
          <a:p>
            <a:pPr marL="228600" indent="-228600">
              <a:buAutoNum type="arabicPeriod"/>
            </a:pPr>
            <a:r>
              <a:rPr lang="en-US" i="1" u="none" dirty="0"/>
              <a:t>How </a:t>
            </a:r>
            <a:r>
              <a:rPr lang="en-US" i="1" u="sng" dirty="0"/>
              <a:t>could</a:t>
            </a:r>
            <a:r>
              <a:rPr lang="en-US" i="1" u="none" dirty="0"/>
              <a:t> </a:t>
            </a:r>
            <a:r>
              <a:rPr lang="en-US" i="1" dirty="0"/>
              <a:t>we have known?</a:t>
            </a:r>
          </a:p>
          <a:p>
            <a:pPr marL="0" indent="0">
              <a:buNone/>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 the right-hand side of the slide, as represented in the pieces assigned as well, are relative degrees of regret and retrospection from engaged scholars who came to recognize that we should have known better.  </a:t>
            </a:r>
          </a:p>
          <a:p>
            <a:pPr marL="0" indent="0">
              <a:buNone/>
            </a:pPr>
            <a:endParaRPr lang="en-US" i="0" dirty="0"/>
          </a:p>
          <a:p>
            <a:pPr marL="0" indent="0">
              <a:buNone/>
            </a:pPr>
            <a:r>
              <a:rPr lang="en-US" i="0" dirty="0"/>
              <a:t>Wouldn’t we have done better if, as we suggest, policy-engaged scholars had employed alternative scenarios and emphasized (as many, to be fair, actually did) the importance of understanding context and contingency? How could scholars have better communicated uncertainty and complexity to policymakers and, in turn, aided policymakers in communicating that uncertainty and complexity to the public?</a:t>
            </a:r>
          </a:p>
          <a:p>
            <a:pPr marL="0" indent="0">
              <a:buNone/>
            </a:pPr>
            <a:endParaRPr lang="en-US" i="0" dirty="0"/>
          </a:p>
          <a:p>
            <a:pPr marL="0" indent="0">
              <a:buNone/>
            </a:pPr>
            <a:r>
              <a:rPr lang="en-US" i="0" dirty="0"/>
              <a:t>As Jonathan Chait points out, we tend to think soberly about immediate costs and benefits, including the moral as well as material dimensions, but we have a much harder time looking into the future and spinning out potential consequences. This highlights how essential it is for scholars to engage in retrospective self-reflection and, ideally, cumulative and collective learning as we engage in the policy process. </a:t>
            </a:r>
          </a:p>
          <a:p>
            <a:pPr marL="0" indent="0">
              <a:buNone/>
            </a:pPr>
            <a:endParaRPr lang="en-US" i="0" dirty="0"/>
          </a:p>
        </p:txBody>
      </p:sp>
      <p:sp>
        <p:nvSpPr>
          <p:cNvPr id="4" name="Slide Number Placeholder 3"/>
          <p:cNvSpPr>
            <a:spLocks noGrp="1"/>
          </p:cNvSpPr>
          <p:nvPr>
            <p:ph type="sldNum" sz="quarter" idx="5"/>
          </p:nvPr>
        </p:nvSpPr>
        <p:spPr/>
        <p:txBody>
          <a:bodyPr/>
          <a:lstStyle/>
          <a:p>
            <a:fld id="{C43C6902-318D-4FB4-8ECD-F92F656E810E}" type="slidenum">
              <a:rPr lang="en-US" smtClean="0"/>
              <a:t>9</a:t>
            </a:fld>
            <a:endParaRPr lang="en-US"/>
          </a:p>
        </p:txBody>
      </p:sp>
    </p:spTree>
    <p:extLst>
      <p:ext uri="{BB962C8B-B14F-4D97-AF65-F5344CB8AC3E}">
        <p14:creationId xmlns:p14="http://schemas.microsoft.com/office/powerpoint/2010/main" val="1288074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84E0-A91D-4756-A9D2-A82A151029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613F5D-C21F-4B99-98C1-B7E4727C13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9F1387-EEEF-42D0-A570-2BB5BF23C4C9}"/>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5" name="Footer Placeholder 4">
            <a:extLst>
              <a:ext uri="{FF2B5EF4-FFF2-40B4-BE49-F238E27FC236}">
                <a16:creationId xmlns:a16="http://schemas.microsoft.com/office/drawing/2014/main" id="{D8C92DA1-3374-4586-986F-3D4AD09ED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ECE3B-3E97-4C33-BE23-AD774E9DDBBE}"/>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14312611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14E18-299E-4496-B854-50BA37DDA7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9A301F-461E-4594-9AF5-087A69B431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4DF75-C886-42E7-AC5E-6C1D0423E579}"/>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5" name="Footer Placeholder 4">
            <a:extLst>
              <a:ext uri="{FF2B5EF4-FFF2-40B4-BE49-F238E27FC236}">
                <a16:creationId xmlns:a16="http://schemas.microsoft.com/office/drawing/2014/main" id="{DD8054F1-D77A-4A2C-8186-E5DF6F07A5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A0F68D-E0E6-478D-9733-9D7B3F5A2E98}"/>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18503293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B77C30-3E7E-41AA-81F6-FABC2EF0DD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02F5D0-0518-490F-B5E0-5D49C6E30E7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EF2870-2976-4EB3-BC36-D76B82A1E9ED}"/>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5" name="Footer Placeholder 4">
            <a:extLst>
              <a:ext uri="{FF2B5EF4-FFF2-40B4-BE49-F238E27FC236}">
                <a16:creationId xmlns:a16="http://schemas.microsoft.com/office/drawing/2014/main" id="{E2ED79EF-0427-4C79-8C65-5BEFA483C0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EB91A0-5CB8-4A1D-A6D8-4504A1D1242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7039795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050C3-9943-4026-BA65-FFAD653C61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B1DC32-821C-4A4F-A10A-51644D7EE7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6F9214-17D3-4C6F-89AF-07FA4C5579D9}"/>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5" name="Footer Placeholder 4">
            <a:extLst>
              <a:ext uri="{FF2B5EF4-FFF2-40B4-BE49-F238E27FC236}">
                <a16:creationId xmlns:a16="http://schemas.microsoft.com/office/drawing/2014/main" id="{7DABF887-AE7C-4F89-A428-4772725D4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C5689C-28D3-4770-B2F6-34AE6AF5FFA9}"/>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40293104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8D4C-CCE8-47F6-B958-84E82E03BA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32EF95-C8FA-414E-BC12-4D795B1DB8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C30C70-FB33-421C-B239-6B10EF6E6138}"/>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5" name="Footer Placeholder 4">
            <a:extLst>
              <a:ext uri="{FF2B5EF4-FFF2-40B4-BE49-F238E27FC236}">
                <a16:creationId xmlns:a16="http://schemas.microsoft.com/office/drawing/2014/main" id="{666788A7-EC74-447A-B52F-EAF4F3E21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9577B-A7DE-4810-A401-ED1BF1CC42E2}"/>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8279108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007A2-A5EE-44E4-9F3B-0DA4B44E10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05B446-28C7-4CC1-918D-DC1763BA32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3AB1FD-BD2D-45DC-9AD3-79F3FD83C1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A89144-0BE6-4158-811C-FB8E32D3FC39}"/>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6" name="Footer Placeholder 5">
            <a:extLst>
              <a:ext uri="{FF2B5EF4-FFF2-40B4-BE49-F238E27FC236}">
                <a16:creationId xmlns:a16="http://schemas.microsoft.com/office/drawing/2014/main" id="{CC855349-5A82-404D-8CC7-BA297AF3B2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93A5B0-0825-4F4F-A7A7-990709AD40A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7130647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819D-A201-4E21-8EF6-8ED0D2BEB7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D1718E-B0E5-4AE0-9FF9-2F8E4D7B0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B52BB6-4C36-4366-A138-53849EEC813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0A6F0-61B8-4159-99EF-F0E2F2C9B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EB3DF7-E741-4E0A-BED5-148AD69C5B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F58BF9-B7F9-4D73-9466-DE487854BECE}"/>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8" name="Footer Placeholder 7">
            <a:extLst>
              <a:ext uri="{FF2B5EF4-FFF2-40B4-BE49-F238E27FC236}">
                <a16:creationId xmlns:a16="http://schemas.microsoft.com/office/drawing/2014/main" id="{3414962E-4C6F-46AE-AC2B-2B26762393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F1E5EA-9D73-4038-A343-B943797441D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7724190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9DEA1-CD0C-41AE-ADD7-519E267A3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EC2D8C-B6D8-4DF7-BA98-69A5216AE249}"/>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4" name="Footer Placeholder 3">
            <a:extLst>
              <a:ext uri="{FF2B5EF4-FFF2-40B4-BE49-F238E27FC236}">
                <a16:creationId xmlns:a16="http://schemas.microsoft.com/office/drawing/2014/main" id="{AA803D20-5C27-4C4F-99C2-03219B65D5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CDA413-892D-41D5-AF91-39DD9C496026}"/>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932458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2B5760-96B6-4795-B791-BEAB53FBF6E4}"/>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3" name="Footer Placeholder 2">
            <a:extLst>
              <a:ext uri="{FF2B5EF4-FFF2-40B4-BE49-F238E27FC236}">
                <a16:creationId xmlns:a16="http://schemas.microsoft.com/office/drawing/2014/main" id="{CA060E9C-B758-4873-BB29-7CCCFD7C23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62BC82-D1F0-44D0-B749-B76120F9796A}"/>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6346605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6E945-0C57-4E41-B176-2070E9A87F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3114A0-7F97-4BC5-97E6-BB2642E01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1F7D3-88F9-45BE-BCA8-770BCD464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85FC55-FFEA-4AFB-9C15-152D40D28D90}"/>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6" name="Footer Placeholder 5">
            <a:extLst>
              <a:ext uri="{FF2B5EF4-FFF2-40B4-BE49-F238E27FC236}">
                <a16:creationId xmlns:a16="http://schemas.microsoft.com/office/drawing/2014/main" id="{5C99A878-3645-47AC-8C2C-937B0D6CF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9FA882-8E80-4E96-917E-CE1108D038F3}"/>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4173934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AB97-1979-4E5C-A500-D39A1514B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43AFF3-94D8-4A8C-849D-98ED6DA91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205C48-AB73-4AF0-BD5D-C8059F63A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4F0734-E0BE-406E-8920-DE2D2C439287}"/>
              </a:ext>
            </a:extLst>
          </p:cNvPr>
          <p:cNvSpPr>
            <a:spLocks noGrp="1"/>
          </p:cNvSpPr>
          <p:nvPr>
            <p:ph type="dt" sz="half" idx="10"/>
          </p:nvPr>
        </p:nvSpPr>
        <p:spPr/>
        <p:txBody>
          <a:bodyPr/>
          <a:lstStyle/>
          <a:p>
            <a:fld id="{CC40C743-E5E9-47D9-8C6C-7FADC612B6CA}" type="datetimeFigureOut">
              <a:rPr lang="en-US" smtClean="0"/>
              <a:t>5/28/2021</a:t>
            </a:fld>
            <a:endParaRPr lang="en-US"/>
          </a:p>
        </p:txBody>
      </p:sp>
      <p:sp>
        <p:nvSpPr>
          <p:cNvPr id="6" name="Footer Placeholder 5">
            <a:extLst>
              <a:ext uri="{FF2B5EF4-FFF2-40B4-BE49-F238E27FC236}">
                <a16:creationId xmlns:a16="http://schemas.microsoft.com/office/drawing/2014/main" id="{04A3AF79-0A1A-4C61-BDDD-E002B23C9E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596C5-857F-4B01-AD20-0185492BBCBC}"/>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5174945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F23C7-06C9-4EF0-8E70-1A98BE81D4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2A5A9C-F1F5-414C-B43A-782E16AA68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893A2-C57A-4BAC-8252-341972ECA4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0C743-E5E9-47D9-8C6C-7FADC612B6CA}" type="datetimeFigureOut">
              <a:rPr lang="en-US" smtClean="0"/>
              <a:t>5/28/2021</a:t>
            </a:fld>
            <a:endParaRPr lang="en-US"/>
          </a:p>
        </p:txBody>
      </p:sp>
      <p:sp>
        <p:nvSpPr>
          <p:cNvPr id="5" name="Footer Placeholder 4">
            <a:extLst>
              <a:ext uri="{FF2B5EF4-FFF2-40B4-BE49-F238E27FC236}">
                <a16:creationId xmlns:a16="http://schemas.microsoft.com/office/drawing/2014/main" id="{A144A54E-8ABE-47FD-A19B-554FE1E90A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D264DA-F053-42F1-82ED-78DACDC9C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761C0-F68B-42B9-AB40-D70DCED5C0DF}" type="slidenum">
              <a:rPr lang="en-US" smtClean="0"/>
              <a:t>‹#›</a:t>
            </a:fld>
            <a:endParaRPr lang="en-US"/>
          </a:p>
        </p:txBody>
      </p:sp>
    </p:spTree>
    <p:extLst>
      <p:ext uri="{BB962C8B-B14F-4D97-AF65-F5344CB8AC3E}">
        <p14:creationId xmlns:p14="http://schemas.microsoft.com/office/powerpoint/2010/main" val="334146264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D4438A-0AEA-4E09-8DAD-73806266BCDF}"/>
              </a:ext>
            </a:extLst>
          </p:cNvPr>
          <p:cNvSpPr/>
          <p:nvPr/>
        </p:nvSpPr>
        <p:spPr>
          <a:xfrm>
            <a:off x="659922" y="3553905"/>
            <a:ext cx="10869105" cy="2098118"/>
          </a:xfrm>
          <a:prstGeom prst="rect">
            <a:avLst/>
          </a:prstGeom>
        </p:spPr>
        <p:txBody>
          <a:bodyPr vert="horz" lIns="91440" tIns="45720" rIns="91440" bIns="45720" rtlCol="0" anchor="ctr">
            <a:noAutofit/>
          </a:bodyPr>
          <a:lstStyle/>
          <a:p>
            <a:pPr algn="r">
              <a:lnSpc>
                <a:spcPct val="90000"/>
              </a:lnSpc>
              <a:spcAft>
                <a:spcPts val="600"/>
              </a:spcAft>
            </a:pPr>
            <a:r>
              <a:rPr lang="en-US" sz="2000" dirty="0">
                <a:latin typeface="Trebuchet MS" panose="020B0603020202020204" pitchFamily="34" charset="0"/>
              </a:rPr>
              <a:t>May 6 – 7, 2021</a:t>
            </a:r>
          </a:p>
          <a:p>
            <a:pPr algn="r">
              <a:lnSpc>
                <a:spcPct val="90000"/>
              </a:lnSpc>
              <a:spcAft>
                <a:spcPts val="600"/>
              </a:spcAft>
            </a:pPr>
            <a:r>
              <a:rPr lang="en-US" sz="2000" dirty="0">
                <a:latin typeface="Trebuchet MS" panose="020B0603020202020204" pitchFamily="34" charset="0"/>
              </a:rPr>
              <a:t>Sié </a:t>
            </a:r>
            <a:r>
              <a:rPr lang="en-US" sz="2000" dirty="0" err="1">
                <a:latin typeface="Trebuchet MS" panose="020B0603020202020204" pitchFamily="34" charset="0"/>
              </a:rPr>
              <a:t>Chéou</a:t>
            </a:r>
            <a:r>
              <a:rPr lang="en-US" sz="2000" dirty="0">
                <a:latin typeface="Trebuchet MS" panose="020B0603020202020204" pitchFamily="34" charset="0"/>
              </a:rPr>
              <a:t>-Kang Center for International Security &amp; Diplomacy</a:t>
            </a:r>
          </a:p>
          <a:p>
            <a:pPr algn="r">
              <a:lnSpc>
                <a:spcPct val="90000"/>
              </a:lnSpc>
              <a:spcAft>
                <a:spcPts val="600"/>
              </a:spcAft>
            </a:pPr>
            <a:r>
              <a:rPr lang="en-US" sz="2000" dirty="0">
                <a:latin typeface="Trebuchet MS" panose="020B0603020202020204" pitchFamily="34" charset="0"/>
              </a:rPr>
              <a:t>Josef Korbel School of International Studies</a:t>
            </a:r>
          </a:p>
          <a:p>
            <a:pPr algn="r">
              <a:lnSpc>
                <a:spcPct val="90000"/>
              </a:lnSpc>
              <a:spcAft>
                <a:spcPts val="600"/>
              </a:spcAft>
            </a:pPr>
            <a:r>
              <a:rPr lang="en-US" sz="2000" dirty="0">
                <a:latin typeface="Trebuchet MS" panose="020B0603020202020204" pitchFamily="34" charset="0"/>
              </a:rPr>
              <a:t>University of Denver</a:t>
            </a:r>
          </a:p>
          <a:p>
            <a:pPr algn="r">
              <a:lnSpc>
                <a:spcPct val="90000"/>
              </a:lnSpc>
              <a:spcAft>
                <a:spcPts val="600"/>
              </a:spcAft>
            </a:pPr>
            <a:r>
              <a:rPr lang="en-US" sz="2000" dirty="0">
                <a:latin typeface="Trebuchet MS" panose="020B0603020202020204" pitchFamily="34" charset="0"/>
              </a:rPr>
              <a:t> </a:t>
            </a:r>
          </a:p>
          <a:p>
            <a:pPr algn="r">
              <a:lnSpc>
                <a:spcPct val="90000"/>
              </a:lnSpc>
              <a:spcAft>
                <a:spcPts val="600"/>
              </a:spcAft>
            </a:pPr>
            <a:r>
              <a:rPr lang="en-US" sz="2000" dirty="0">
                <a:latin typeface="Trebuchet MS" panose="020B0603020202020204" pitchFamily="34" charset="0"/>
              </a:rPr>
              <a:t>Sponsored by Carnegie Corporation of New York</a:t>
            </a:r>
          </a:p>
        </p:txBody>
      </p:sp>
      <p:pic>
        <p:nvPicPr>
          <p:cNvPr id="5" name="Picture 4">
            <a:extLst>
              <a:ext uri="{FF2B5EF4-FFF2-40B4-BE49-F238E27FC236}">
                <a16:creationId xmlns:a16="http://schemas.microsoft.com/office/drawing/2014/main" id="{DD4B3165-CE1D-41B8-AE45-638BB413E68C}"/>
              </a:ext>
            </a:extLst>
          </p:cNvPr>
          <p:cNvPicPr>
            <a:picLocks noChangeAspect="1"/>
          </p:cNvPicPr>
          <p:nvPr/>
        </p:nvPicPr>
        <p:blipFill rotWithShape="1">
          <a:blip r:embed="rId3"/>
          <a:srcRect l="1168" t="5816" r="1481" b="6149"/>
          <a:stretch/>
        </p:blipFill>
        <p:spPr>
          <a:xfrm>
            <a:off x="659922" y="1342468"/>
            <a:ext cx="10869105" cy="1744613"/>
          </a:xfrm>
          <a:prstGeom prst="rect">
            <a:avLst/>
          </a:prstGeom>
        </p:spPr>
      </p:pic>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pic>
        <p:nvPicPr>
          <p:cNvPr id="61" name="Picture 60">
            <a:extLst>
              <a:ext uri="{FF2B5EF4-FFF2-40B4-BE49-F238E27FC236}">
                <a16:creationId xmlns:a16="http://schemas.microsoft.com/office/drawing/2014/main" id="{07AD38D6-E6E3-439B-949A-CEABD9EC6487}"/>
              </a:ext>
            </a:extLst>
          </p:cNvPr>
          <p:cNvPicPr/>
          <p:nvPr/>
        </p:nvPicPr>
        <p:blipFill>
          <a:blip r:embed="rId4" cstate="screen">
            <a:extLst>
              <a:ext uri="{28A0092B-C50C-407E-A947-70E740481C1C}">
                <a14:useLocalDpi xmlns:a14="http://schemas.microsoft.com/office/drawing/2010/main"/>
              </a:ext>
            </a:extLst>
          </a:blip>
          <a:stretch>
            <a:fillRect/>
          </a:stretch>
        </p:blipFill>
        <p:spPr>
          <a:xfrm>
            <a:off x="553273" y="5652023"/>
            <a:ext cx="1600200" cy="752475"/>
          </a:xfrm>
          <a:prstGeom prst="rect">
            <a:avLst/>
          </a:prstGeom>
        </p:spPr>
      </p:pic>
      <p:pic>
        <p:nvPicPr>
          <p:cNvPr id="62" name="Picture 61">
            <a:extLst>
              <a:ext uri="{FF2B5EF4-FFF2-40B4-BE49-F238E27FC236}">
                <a16:creationId xmlns:a16="http://schemas.microsoft.com/office/drawing/2014/main" id="{DE9654A8-2020-41D5-9813-6F23586E8790}"/>
              </a:ext>
            </a:extLst>
          </p:cNvPr>
          <p:cNvPicPr/>
          <p:nvPr/>
        </p:nvPicPr>
        <p:blipFill>
          <a:blip r:embed="rId5" cstate="screen">
            <a:extLst>
              <a:ext uri="{28A0092B-C50C-407E-A947-70E740481C1C}">
                <a14:useLocalDpi xmlns:a14="http://schemas.microsoft.com/office/drawing/2010/main"/>
              </a:ext>
            </a:extLst>
          </a:blip>
          <a:stretch>
            <a:fillRect/>
          </a:stretch>
        </p:blipFill>
        <p:spPr>
          <a:xfrm>
            <a:off x="2420090" y="5707483"/>
            <a:ext cx="1601470" cy="665480"/>
          </a:xfrm>
          <a:prstGeom prst="rect">
            <a:avLst/>
          </a:prstGeom>
        </p:spPr>
      </p:pic>
      <p:pic>
        <p:nvPicPr>
          <p:cNvPr id="63" name="Picture 62">
            <a:extLst>
              <a:ext uri="{FF2B5EF4-FFF2-40B4-BE49-F238E27FC236}">
                <a16:creationId xmlns:a16="http://schemas.microsoft.com/office/drawing/2014/main" id="{E7DEAFEB-2064-4FDE-88D1-D95E3C94A46E}"/>
              </a:ext>
            </a:extLst>
          </p:cNvPr>
          <p:cNvPicPr/>
          <p:nvPr/>
        </p:nvPicPr>
        <p:blipFill>
          <a:blip r:embed="rId6" cstate="screen">
            <a:extLst>
              <a:ext uri="{28A0092B-C50C-407E-A947-70E740481C1C}">
                <a14:useLocalDpi xmlns:a14="http://schemas.microsoft.com/office/drawing/2010/main"/>
              </a:ext>
            </a:extLst>
          </a:blip>
          <a:stretch>
            <a:fillRect/>
          </a:stretch>
        </p:blipFill>
        <p:spPr>
          <a:xfrm>
            <a:off x="4498232" y="5707483"/>
            <a:ext cx="1428750" cy="768350"/>
          </a:xfrm>
          <a:prstGeom prst="rect">
            <a:avLst/>
          </a:prstGeom>
        </p:spPr>
      </p:pic>
    </p:spTree>
    <p:extLst>
      <p:ext uri="{BB962C8B-B14F-4D97-AF65-F5344CB8AC3E}">
        <p14:creationId xmlns:p14="http://schemas.microsoft.com/office/powerpoint/2010/main" val="27998391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244A4F-ADA1-BD43-8E07-E1CC0FEB1888}"/>
              </a:ext>
            </a:extLst>
          </p:cNvPr>
          <p:cNvSpPr/>
          <p:nvPr/>
        </p:nvSpPr>
        <p:spPr>
          <a:xfrm>
            <a:off x="705679" y="1886889"/>
            <a:ext cx="10777592" cy="4093428"/>
          </a:xfrm>
          <a:prstGeom prst="rect">
            <a:avLst/>
          </a:prstGeom>
        </p:spPr>
        <p:txBody>
          <a:bodyPr wrap="square">
            <a:spAutoFit/>
          </a:bodyPr>
          <a:lstStyle/>
          <a:p>
            <a:pPr>
              <a:spcAft>
                <a:spcPts val="1200"/>
              </a:spcAft>
            </a:pPr>
            <a:r>
              <a:rPr lang="en-US" sz="2000" dirty="0">
                <a:solidFill>
                  <a:schemeClr val="tx1">
                    <a:lumMod val="75000"/>
                    <a:lumOff val="25000"/>
                  </a:schemeClr>
                </a:solidFill>
                <a:latin typeface="Trebuchet MS" panose="020B0603020202020204" pitchFamily="34" charset="0"/>
              </a:rPr>
              <a:t>Consider the two cases we’ve presented — NATO enlargement to </a:t>
            </a:r>
            <a:r>
              <a:rPr lang="en-US" sz="2000" dirty="0" err="1">
                <a:solidFill>
                  <a:schemeClr val="tx1">
                    <a:lumMod val="75000"/>
                    <a:lumOff val="25000"/>
                  </a:schemeClr>
                </a:solidFill>
                <a:latin typeface="Trebuchet MS" panose="020B0603020202020204" pitchFamily="34" charset="0"/>
              </a:rPr>
              <a:t>Postcommunist</a:t>
            </a:r>
            <a:r>
              <a:rPr lang="en-US" sz="2000" dirty="0">
                <a:solidFill>
                  <a:schemeClr val="tx1">
                    <a:lumMod val="75000"/>
                    <a:lumOff val="25000"/>
                  </a:schemeClr>
                </a:solidFill>
                <a:latin typeface="Trebuchet MS" panose="020B0603020202020204" pitchFamily="34" charset="0"/>
              </a:rPr>
              <a:t> Europe and the Forever War in Iraq:</a:t>
            </a:r>
          </a:p>
          <a:p>
            <a:pPr marL="457200" indent="-457200">
              <a:spcAft>
                <a:spcPts val="1200"/>
              </a:spcAft>
              <a:buFont typeface="+mj-lt"/>
              <a:buAutoNum type="arabicPeriod"/>
            </a:pPr>
            <a:r>
              <a:rPr lang="en-US" sz="2000" dirty="0">
                <a:solidFill>
                  <a:schemeClr val="tx1">
                    <a:lumMod val="75000"/>
                    <a:lumOff val="25000"/>
                  </a:schemeClr>
                </a:solidFill>
                <a:latin typeface="Trebuchet MS" panose="020B0603020202020204" pitchFamily="34" charset="0"/>
              </a:rPr>
              <a:t>How could better training have helped scholars of these two cases explore alternative future scenarios, predicated on past events and research, for the purposes of more responsible policy engagement?</a:t>
            </a:r>
          </a:p>
          <a:p>
            <a:pPr marL="457200" indent="-457200">
              <a:spcAft>
                <a:spcPts val="1200"/>
              </a:spcAft>
              <a:buFont typeface="+mj-lt"/>
              <a:buAutoNum type="arabicPeriod"/>
            </a:pPr>
            <a:r>
              <a:rPr lang="en-US" sz="2000" dirty="0">
                <a:solidFill>
                  <a:schemeClr val="tx1">
                    <a:lumMod val="75000"/>
                    <a:lumOff val="25000"/>
                  </a:schemeClr>
                </a:solidFill>
                <a:latin typeface="Trebuchet MS" panose="020B0603020202020204" pitchFamily="34" charset="0"/>
              </a:rPr>
              <a:t>What, in these two cases and the ways in which scholars attempted policy engagement, contributed the most, in your view, to unintended consequences?</a:t>
            </a:r>
          </a:p>
          <a:p>
            <a:pPr marL="457200" indent="-457200">
              <a:spcAft>
                <a:spcPts val="1200"/>
              </a:spcAft>
              <a:buFont typeface="+mj-lt"/>
              <a:buAutoNum type="arabicPeriod"/>
            </a:pPr>
            <a:r>
              <a:rPr lang="en-US" sz="2000" dirty="0">
                <a:solidFill>
                  <a:schemeClr val="tx1">
                    <a:lumMod val="75000"/>
                    <a:lumOff val="25000"/>
                  </a:schemeClr>
                </a:solidFill>
                <a:latin typeface="Trebuchet MS" panose="020B0603020202020204" pitchFamily="34" charset="0"/>
              </a:rPr>
              <a:t>What should scholars (and journalists) have done differently to improve the quality of their analysis with respect to these two issue-areas?</a:t>
            </a:r>
          </a:p>
          <a:p>
            <a:pPr marL="457200" indent="-457200">
              <a:spcAft>
                <a:spcPts val="1200"/>
              </a:spcAft>
              <a:buFont typeface="+mj-lt"/>
              <a:buAutoNum type="arabicPeriod"/>
            </a:pPr>
            <a:r>
              <a:rPr lang="en-US" sz="2000" dirty="0">
                <a:solidFill>
                  <a:schemeClr val="tx1">
                    <a:lumMod val="75000"/>
                    <a:lumOff val="25000"/>
                  </a:schemeClr>
                </a:solidFill>
                <a:latin typeface="Trebuchet MS" panose="020B0603020202020204" pitchFamily="34" charset="0"/>
              </a:rPr>
              <a:t>How could researchers have helped policy-makers present the complexity of policies and their possible unintended consequences to broader audiences, including to publics?</a:t>
            </a:r>
          </a:p>
        </p:txBody>
      </p:sp>
      <p:sp>
        <p:nvSpPr>
          <p:cNvPr id="3" name="TextBox 2">
            <a:extLst>
              <a:ext uri="{FF2B5EF4-FFF2-40B4-BE49-F238E27FC236}">
                <a16:creationId xmlns:a16="http://schemas.microsoft.com/office/drawing/2014/main" id="{551924D2-E9DA-C541-995A-CEDFBC69C1F1}"/>
              </a:ext>
            </a:extLst>
          </p:cNvPr>
          <p:cNvSpPr txBox="1"/>
          <p:nvPr/>
        </p:nvSpPr>
        <p:spPr>
          <a:xfrm>
            <a:off x="1864089" y="870726"/>
            <a:ext cx="8460770" cy="553998"/>
          </a:xfrm>
          <a:prstGeom prst="rect">
            <a:avLst/>
          </a:prstGeom>
          <a:noFill/>
        </p:spPr>
        <p:txBody>
          <a:bodyPr wrap="square" rtlCol="0">
            <a:spAutoFit/>
          </a:bodyPr>
          <a:lstStyle/>
          <a:p>
            <a:pPr algn="ctr"/>
            <a:r>
              <a:rPr lang="en-US" sz="3000" dirty="0">
                <a:latin typeface="Trebuchet MS" panose="020B0703020202090204" pitchFamily="34" charset="0"/>
              </a:rPr>
              <a:t>Questions for Small Group Discussion</a:t>
            </a:r>
          </a:p>
        </p:txBody>
      </p:sp>
    </p:spTree>
    <p:extLst>
      <p:ext uri="{BB962C8B-B14F-4D97-AF65-F5344CB8AC3E}">
        <p14:creationId xmlns:p14="http://schemas.microsoft.com/office/powerpoint/2010/main" val="427004006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2097969"/>
            <a:ext cx="12192000" cy="2954655"/>
          </a:xfrm>
          <a:prstGeom prst="rect">
            <a:avLst/>
          </a:prstGeom>
        </p:spPr>
        <p:txBody>
          <a:bodyPr wrap="square">
            <a:spAutoFit/>
          </a:bodyPr>
          <a:lstStyle/>
          <a:p>
            <a:pPr algn="ctr">
              <a:lnSpc>
                <a:spcPct val="120000"/>
              </a:lnSpc>
            </a:pPr>
            <a:r>
              <a:rPr lang="en-US" sz="3000" b="1" dirty="0">
                <a:solidFill>
                  <a:srgbClr val="000000"/>
                </a:solidFill>
                <a:latin typeface="Trebuchet MS" panose="020B0603020202020204" pitchFamily="34" charset="0"/>
              </a:rPr>
              <a:t>Unintended Consequences: </a:t>
            </a:r>
          </a:p>
          <a:p>
            <a:pPr algn="ctr">
              <a:lnSpc>
                <a:spcPct val="120000"/>
              </a:lnSpc>
            </a:pPr>
            <a:r>
              <a:rPr lang="en-US" sz="3000" b="1" dirty="0">
                <a:solidFill>
                  <a:srgbClr val="000000"/>
                </a:solidFill>
                <a:latin typeface="Trebuchet MS" panose="020B0603020202020204" pitchFamily="34" charset="0"/>
              </a:rPr>
              <a:t>How Good Faith Policy Advising and Interventions </a:t>
            </a:r>
          </a:p>
          <a:p>
            <a:pPr algn="ctr">
              <a:lnSpc>
                <a:spcPct val="120000"/>
              </a:lnSpc>
            </a:pPr>
            <a:r>
              <a:rPr lang="en-US" sz="3000" b="1" dirty="0">
                <a:solidFill>
                  <a:srgbClr val="000000"/>
                </a:solidFill>
                <a:latin typeface="Trebuchet MS" panose="020B0603020202020204" pitchFamily="34" charset="0"/>
              </a:rPr>
              <a:t>Can Lead to Bad Outcomes</a:t>
            </a:r>
          </a:p>
          <a:p>
            <a:pPr algn="ctr"/>
            <a:endParaRPr lang="en-US" sz="2700" b="1" dirty="0">
              <a:solidFill>
                <a:srgbClr val="000000"/>
              </a:solidFill>
              <a:latin typeface="Trebuchet MS" panose="020B0603020202020204" pitchFamily="34" charset="0"/>
            </a:endParaRPr>
          </a:p>
          <a:p>
            <a:pPr algn="ctr"/>
            <a:endParaRPr lang="en-US" sz="2700" b="1" dirty="0">
              <a:solidFill>
                <a:srgbClr val="000000"/>
              </a:solidFill>
              <a:latin typeface="Trebuchet MS" panose="020B0603020202020204" pitchFamily="34" charset="0"/>
            </a:endParaRPr>
          </a:p>
          <a:p>
            <a:pPr algn="ctr"/>
            <a:r>
              <a:rPr lang="en-US" sz="2400" b="1" dirty="0">
                <a:solidFill>
                  <a:schemeClr val="tx1">
                    <a:lumMod val="75000"/>
                    <a:lumOff val="25000"/>
                  </a:schemeClr>
                </a:solidFill>
                <a:latin typeface="Trebuchet MS" panose="020B0603020202020204" pitchFamily="34" charset="0"/>
              </a:rPr>
              <a:t>Naazneen Barma &amp; Rachel Epstein</a:t>
            </a:r>
            <a:endParaRPr lang="en-US" sz="2400" dirty="0">
              <a:solidFill>
                <a:schemeClr val="tx1">
                  <a:lumMod val="75000"/>
                  <a:lumOff val="25000"/>
                </a:schemeClr>
              </a:solidFill>
              <a:latin typeface="Trebuchet MS" panose="020B0603020202020204" pitchFamily="34" charset="0"/>
            </a:endParaRPr>
          </a:p>
        </p:txBody>
      </p:sp>
    </p:spTree>
    <p:extLst>
      <p:ext uri="{BB962C8B-B14F-4D97-AF65-F5344CB8AC3E}">
        <p14:creationId xmlns:p14="http://schemas.microsoft.com/office/powerpoint/2010/main" val="31133545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705679" y="1886889"/>
            <a:ext cx="10777592" cy="4370427"/>
          </a:xfrm>
          <a:prstGeom prst="rect">
            <a:avLst/>
          </a:prstGeom>
        </p:spPr>
        <p:txBody>
          <a:bodyPr wrap="square">
            <a:spAutoFit/>
          </a:bodyPr>
          <a:lstStyle/>
          <a:p>
            <a:pPr>
              <a:lnSpc>
                <a:spcPct val="120000"/>
              </a:lnSpc>
            </a:pPr>
            <a:r>
              <a:rPr lang="en-US" sz="2000" dirty="0">
                <a:solidFill>
                  <a:schemeClr val="tx1">
                    <a:lumMod val="75000"/>
                    <a:lumOff val="25000"/>
                  </a:schemeClr>
                </a:solidFill>
                <a:latin typeface="Trebuchet MS" panose="020B0603020202020204" pitchFamily="34" charset="0"/>
              </a:rPr>
              <a:t>Problematic practices in which researchers might engage that can be exacerbated by policy engagement:</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Policies can misfire—and sometimes researchers have enabled poor policies</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Overstatement of research findings</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Inferring too much about the future from existing outcomes</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Failing to take into account possible future scenarios or alternative explanations</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Adopting undue stridency or certainty in order to gain policy traction</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Portraying problems in overly simplistic ways</a:t>
            </a:r>
          </a:p>
          <a:p>
            <a:pPr marL="342900" indent="-342900">
              <a:spcBef>
                <a:spcPts val="1200"/>
              </a:spcBef>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Inexplicit bias infuses analysis</a:t>
            </a:r>
          </a:p>
          <a:p>
            <a:pPr>
              <a:spcAft>
                <a:spcPts val="1200"/>
              </a:spcAft>
            </a:pPr>
            <a:endParaRPr lang="en-US" sz="2000" dirty="0">
              <a:latin typeface="Trebuchet MS" panose="020B0603020202020204" pitchFamily="34" charset="0"/>
            </a:endParaRPr>
          </a:p>
        </p:txBody>
      </p:sp>
      <p:sp>
        <p:nvSpPr>
          <p:cNvPr id="2" name="TextBox 1">
            <a:extLst>
              <a:ext uri="{FF2B5EF4-FFF2-40B4-BE49-F238E27FC236}">
                <a16:creationId xmlns:a16="http://schemas.microsoft.com/office/drawing/2014/main" id="{49AC8264-04E3-ED4C-A500-C20B19BF75E4}"/>
              </a:ext>
            </a:extLst>
          </p:cNvPr>
          <p:cNvSpPr txBox="1"/>
          <p:nvPr/>
        </p:nvSpPr>
        <p:spPr>
          <a:xfrm>
            <a:off x="2286562" y="850650"/>
            <a:ext cx="7615825" cy="553998"/>
          </a:xfrm>
          <a:prstGeom prst="rect">
            <a:avLst/>
          </a:prstGeom>
          <a:noFill/>
        </p:spPr>
        <p:txBody>
          <a:bodyPr wrap="square" rtlCol="0">
            <a:spAutoFit/>
          </a:bodyPr>
          <a:lstStyle/>
          <a:p>
            <a:pPr algn="ctr"/>
            <a:r>
              <a:rPr lang="en-US" sz="3000" dirty="0">
                <a:latin typeface="Trebuchet MS" panose="020B0703020202090204" pitchFamily="34" charset="0"/>
              </a:rPr>
              <a:t>What’s the Problem?</a:t>
            </a:r>
          </a:p>
        </p:txBody>
      </p:sp>
    </p:spTree>
    <p:extLst>
      <p:ext uri="{BB962C8B-B14F-4D97-AF65-F5344CB8AC3E}">
        <p14:creationId xmlns:p14="http://schemas.microsoft.com/office/powerpoint/2010/main" val="105364294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5" name="Rectangle 4">
            <a:extLst>
              <a:ext uri="{FF2B5EF4-FFF2-40B4-BE49-F238E27FC236}">
                <a16:creationId xmlns:a16="http://schemas.microsoft.com/office/drawing/2014/main" id="{1926FF21-E41B-1144-B874-5EC6986E95DA}"/>
              </a:ext>
            </a:extLst>
          </p:cNvPr>
          <p:cNvSpPr/>
          <p:nvPr/>
        </p:nvSpPr>
        <p:spPr>
          <a:xfrm>
            <a:off x="726228" y="2522238"/>
            <a:ext cx="4410851" cy="2862322"/>
          </a:xfrm>
          <a:prstGeom prst="rect">
            <a:avLst/>
          </a:prstGeom>
        </p:spPr>
        <p:txBody>
          <a:bodyPr wrap="square">
            <a:spAutoFit/>
          </a:bodyPr>
          <a:lstStyle/>
          <a:p>
            <a:pPr marL="342900" indent="-342900">
              <a:spcAft>
                <a:spcPts val="2400"/>
              </a:spcAft>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The Alliance Was Limited in its Democratizing Power</a:t>
            </a:r>
          </a:p>
          <a:p>
            <a:pPr marL="342900" indent="-342900">
              <a:spcAft>
                <a:spcPts val="2400"/>
              </a:spcAft>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Russian Future Conduct Was Essentially Unknowable</a:t>
            </a:r>
          </a:p>
          <a:p>
            <a:pPr marL="342900" indent="-342900">
              <a:spcAft>
                <a:spcPts val="2400"/>
              </a:spcAft>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Policymakers Gravitated Toward Findings that were Historically Contingent</a:t>
            </a:r>
          </a:p>
        </p:txBody>
      </p:sp>
      <p:pic>
        <p:nvPicPr>
          <p:cNvPr id="1026" name="Picture 2" descr="NATO Enlargement — A Case Study. Adapted from Recalibrating U.S… | by CSIS  | Center for Strategic and International Studies (CSIS) | Medium">
            <a:extLst>
              <a:ext uri="{FF2B5EF4-FFF2-40B4-BE49-F238E27FC236}">
                <a16:creationId xmlns:a16="http://schemas.microsoft.com/office/drawing/2014/main" id="{1FD9AFD4-FE74-4D41-8726-76C8919E9F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141" y="1925250"/>
            <a:ext cx="5987086" cy="40570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846FDD8-F4CA-C44B-8D6E-549F2404A8EE}"/>
              </a:ext>
            </a:extLst>
          </p:cNvPr>
          <p:cNvSpPr txBox="1"/>
          <p:nvPr/>
        </p:nvSpPr>
        <p:spPr>
          <a:xfrm>
            <a:off x="1775142" y="875712"/>
            <a:ext cx="8638666" cy="553998"/>
          </a:xfrm>
          <a:prstGeom prst="rect">
            <a:avLst/>
          </a:prstGeom>
          <a:noFill/>
        </p:spPr>
        <p:txBody>
          <a:bodyPr wrap="square" rtlCol="0">
            <a:spAutoFit/>
          </a:bodyPr>
          <a:lstStyle/>
          <a:p>
            <a:pPr algn="ctr"/>
            <a:r>
              <a:rPr lang="en-US" sz="3000" dirty="0">
                <a:solidFill>
                  <a:srgbClr val="000000"/>
                </a:solidFill>
                <a:latin typeface="Trebuchet MS" panose="020B0603020202020204" pitchFamily="34" charset="0"/>
              </a:rPr>
              <a:t>NATO Enlargement to </a:t>
            </a:r>
            <a:r>
              <a:rPr lang="en-US" sz="3000" dirty="0" err="1">
                <a:solidFill>
                  <a:srgbClr val="000000"/>
                </a:solidFill>
                <a:latin typeface="Trebuchet MS" panose="020B0603020202020204" pitchFamily="34" charset="0"/>
              </a:rPr>
              <a:t>Postcommunist</a:t>
            </a:r>
            <a:r>
              <a:rPr lang="en-US" sz="3000" dirty="0">
                <a:solidFill>
                  <a:srgbClr val="000000"/>
                </a:solidFill>
                <a:latin typeface="Trebuchet MS" panose="020B0603020202020204" pitchFamily="34" charset="0"/>
              </a:rPr>
              <a:t> Europe</a:t>
            </a:r>
          </a:p>
        </p:txBody>
      </p:sp>
    </p:spTree>
    <p:extLst>
      <p:ext uri="{BB962C8B-B14F-4D97-AF65-F5344CB8AC3E}">
        <p14:creationId xmlns:p14="http://schemas.microsoft.com/office/powerpoint/2010/main" val="276017771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5" name="Rectangle 4">
            <a:extLst>
              <a:ext uri="{FF2B5EF4-FFF2-40B4-BE49-F238E27FC236}">
                <a16:creationId xmlns:a16="http://schemas.microsoft.com/office/drawing/2014/main" id="{37CB77C5-0F47-C94C-BD60-F9923DFB7104}"/>
              </a:ext>
            </a:extLst>
          </p:cNvPr>
          <p:cNvSpPr/>
          <p:nvPr/>
        </p:nvSpPr>
        <p:spPr>
          <a:xfrm>
            <a:off x="1434159" y="2912040"/>
            <a:ext cx="5120753" cy="1938992"/>
          </a:xfrm>
          <a:prstGeom prst="rect">
            <a:avLst/>
          </a:prstGeom>
        </p:spPr>
        <p:txBody>
          <a:bodyPr wrap="square">
            <a:spAutoFit/>
          </a:bodyPr>
          <a:lstStyle/>
          <a:p>
            <a:pPr marL="457200" indent="-457200">
              <a:spcAft>
                <a:spcPts val="2400"/>
              </a:spcAft>
              <a:buFont typeface="+mj-lt"/>
              <a:buAutoNum type="arabicPeriod"/>
            </a:pPr>
            <a:r>
              <a:rPr lang="en-US" sz="2000" dirty="0">
                <a:solidFill>
                  <a:schemeClr val="tx1">
                    <a:lumMod val="75000"/>
                    <a:lumOff val="25000"/>
                  </a:schemeClr>
                </a:solidFill>
                <a:latin typeface="Trebuchet MS" panose="020B0603020202020204" pitchFamily="34" charset="0"/>
              </a:rPr>
              <a:t>Identify the Limits of Any Study</a:t>
            </a:r>
          </a:p>
          <a:p>
            <a:pPr marL="457200" indent="-457200">
              <a:spcAft>
                <a:spcPts val="2400"/>
              </a:spcAft>
              <a:buFont typeface="+mj-lt"/>
              <a:buAutoNum type="arabicPeriod"/>
            </a:pPr>
            <a:r>
              <a:rPr lang="en-US" sz="2000" dirty="0">
                <a:solidFill>
                  <a:schemeClr val="tx1">
                    <a:lumMod val="75000"/>
                    <a:lumOff val="25000"/>
                  </a:schemeClr>
                </a:solidFill>
                <a:latin typeface="Trebuchet MS" panose="020B0603020202020204" pitchFamily="34" charset="0"/>
              </a:rPr>
              <a:t>Investigate Alternative Explanations</a:t>
            </a:r>
          </a:p>
          <a:p>
            <a:pPr marL="457200" indent="-457200">
              <a:spcAft>
                <a:spcPts val="2400"/>
              </a:spcAft>
              <a:buFont typeface="+mj-lt"/>
              <a:buAutoNum type="arabicPeriod"/>
            </a:pPr>
            <a:r>
              <a:rPr lang="en-US" sz="2000" dirty="0">
                <a:solidFill>
                  <a:schemeClr val="tx1">
                    <a:lumMod val="75000"/>
                    <a:lumOff val="25000"/>
                  </a:schemeClr>
                </a:solidFill>
                <a:latin typeface="Trebuchet MS" panose="020B0603020202020204" pitchFamily="34" charset="0"/>
              </a:rPr>
              <a:t>Consider Alternative, Possible, Upending Scenarios</a:t>
            </a:r>
          </a:p>
        </p:txBody>
      </p:sp>
      <p:sp>
        <p:nvSpPr>
          <p:cNvPr id="7" name="TextBox 6">
            <a:extLst>
              <a:ext uri="{FF2B5EF4-FFF2-40B4-BE49-F238E27FC236}">
                <a16:creationId xmlns:a16="http://schemas.microsoft.com/office/drawing/2014/main" id="{EA9631AF-172C-F84B-8BFC-510CAFE76669}"/>
              </a:ext>
            </a:extLst>
          </p:cNvPr>
          <p:cNvSpPr txBox="1"/>
          <p:nvPr/>
        </p:nvSpPr>
        <p:spPr>
          <a:xfrm>
            <a:off x="2286562" y="850650"/>
            <a:ext cx="7615825" cy="1015663"/>
          </a:xfrm>
          <a:prstGeom prst="rect">
            <a:avLst/>
          </a:prstGeom>
          <a:noFill/>
        </p:spPr>
        <p:txBody>
          <a:bodyPr wrap="square" rtlCol="0">
            <a:spAutoFit/>
          </a:bodyPr>
          <a:lstStyle/>
          <a:p>
            <a:pPr algn="ctr"/>
            <a:r>
              <a:rPr lang="en-US" sz="3000" dirty="0">
                <a:latin typeface="Trebuchet MS" panose="020B0703020202090204" pitchFamily="34" charset="0"/>
              </a:rPr>
              <a:t>Seven Suggested Remedies: </a:t>
            </a:r>
          </a:p>
          <a:p>
            <a:pPr algn="ctr"/>
            <a:r>
              <a:rPr lang="en-US" sz="3000" dirty="0">
                <a:latin typeface="Trebuchet MS" panose="020B0703020202090204" pitchFamily="34" charset="0"/>
              </a:rPr>
              <a:t>Academic Best Practice</a:t>
            </a:r>
          </a:p>
        </p:txBody>
      </p:sp>
      <p:pic>
        <p:nvPicPr>
          <p:cNvPr id="2052" name="Picture 4">
            <a:extLst>
              <a:ext uri="{FF2B5EF4-FFF2-40B4-BE49-F238E27FC236}">
                <a16:creationId xmlns:a16="http://schemas.microsoft.com/office/drawing/2014/main" id="{9F5F628E-4383-AE49-8229-9BD616FA1F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0000"/>
          <a:stretch/>
        </p:blipFill>
        <p:spPr bwMode="auto">
          <a:xfrm>
            <a:off x="7127310" y="2302082"/>
            <a:ext cx="3216708" cy="3158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1012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5" name="Rectangle 4">
            <a:extLst>
              <a:ext uri="{FF2B5EF4-FFF2-40B4-BE49-F238E27FC236}">
                <a16:creationId xmlns:a16="http://schemas.microsoft.com/office/drawing/2014/main" id="{31CF7DE2-590A-0F44-801C-C62C447611F8}"/>
              </a:ext>
            </a:extLst>
          </p:cNvPr>
          <p:cNvSpPr/>
          <p:nvPr/>
        </p:nvSpPr>
        <p:spPr>
          <a:xfrm>
            <a:off x="6539257" y="2701188"/>
            <a:ext cx="4661841" cy="2554545"/>
          </a:xfrm>
          <a:prstGeom prst="rect">
            <a:avLst/>
          </a:prstGeom>
        </p:spPr>
        <p:txBody>
          <a:bodyPr wrap="square">
            <a:spAutoFit/>
          </a:bodyPr>
          <a:lstStyle/>
          <a:p>
            <a:pPr marL="457200" indent="-457200">
              <a:spcAft>
                <a:spcPts val="2400"/>
              </a:spcAft>
              <a:buFont typeface="+mj-lt"/>
              <a:buAutoNum type="arabicPeriod" startAt="4"/>
            </a:pPr>
            <a:r>
              <a:rPr lang="en-US" sz="2000" dirty="0">
                <a:solidFill>
                  <a:schemeClr val="tx1">
                    <a:lumMod val="75000"/>
                    <a:lumOff val="25000"/>
                  </a:schemeClr>
                </a:solidFill>
                <a:latin typeface="Trebuchet MS" panose="020B0603020202020204" pitchFamily="34" charset="0"/>
              </a:rPr>
              <a:t>Refrain from Overstating Findings (provide thorough contextualization for policymakers)</a:t>
            </a:r>
          </a:p>
          <a:p>
            <a:pPr marL="457200" indent="-457200">
              <a:spcAft>
                <a:spcPts val="2400"/>
              </a:spcAft>
              <a:buFont typeface="+mj-lt"/>
              <a:buAutoNum type="arabicPeriod" startAt="4"/>
            </a:pPr>
            <a:r>
              <a:rPr lang="en-US" sz="2000" dirty="0">
                <a:solidFill>
                  <a:schemeClr val="tx1">
                    <a:lumMod val="75000"/>
                    <a:lumOff val="25000"/>
                  </a:schemeClr>
                </a:solidFill>
                <a:latin typeface="Trebuchet MS" panose="020B0603020202020204" pitchFamily="34" charset="0"/>
              </a:rPr>
              <a:t>Counsel Policymakers to Embrace, Understand, and Explain Complexity</a:t>
            </a:r>
          </a:p>
        </p:txBody>
      </p:sp>
      <p:sp>
        <p:nvSpPr>
          <p:cNvPr id="7" name="TextBox 6">
            <a:extLst>
              <a:ext uri="{FF2B5EF4-FFF2-40B4-BE49-F238E27FC236}">
                <a16:creationId xmlns:a16="http://schemas.microsoft.com/office/drawing/2014/main" id="{DB7EEA6C-5E98-A148-A75B-632D4B961057}"/>
              </a:ext>
            </a:extLst>
          </p:cNvPr>
          <p:cNvSpPr txBox="1"/>
          <p:nvPr/>
        </p:nvSpPr>
        <p:spPr>
          <a:xfrm>
            <a:off x="2286562" y="850650"/>
            <a:ext cx="7615825" cy="1015663"/>
          </a:xfrm>
          <a:prstGeom prst="rect">
            <a:avLst/>
          </a:prstGeom>
          <a:noFill/>
        </p:spPr>
        <p:txBody>
          <a:bodyPr wrap="square" rtlCol="0">
            <a:spAutoFit/>
          </a:bodyPr>
          <a:lstStyle/>
          <a:p>
            <a:pPr algn="ctr"/>
            <a:r>
              <a:rPr lang="en-US" sz="3000" dirty="0">
                <a:latin typeface="Trebuchet MS" panose="020B0703020202090204" pitchFamily="34" charset="0"/>
              </a:rPr>
              <a:t>Seven Suggested Remedies: </a:t>
            </a:r>
          </a:p>
          <a:p>
            <a:pPr algn="ctr"/>
            <a:r>
              <a:rPr lang="en-US" sz="3000" dirty="0">
                <a:latin typeface="Trebuchet MS" panose="020B0703020202090204" pitchFamily="34" charset="0"/>
              </a:rPr>
              <a:t>The Two-Way Street</a:t>
            </a:r>
          </a:p>
        </p:txBody>
      </p:sp>
      <p:pic>
        <p:nvPicPr>
          <p:cNvPr id="3074" name="Picture 2" descr="George Soros with Ban Ki-moon and Jeffrey Sachs">
            <a:extLst>
              <a:ext uri="{FF2B5EF4-FFF2-40B4-BE49-F238E27FC236}">
                <a16:creationId xmlns:a16="http://schemas.microsoft.com/office/drawing/2014/main" id="{2A0AAD8F-4856-6A40-A7C3-102F510ED3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902" y="2277271"/>
            <a:ext cx="5103572" cy="3402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727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5" name="Rectangle 4">
            <a:extLst>
              <a:ext uri="{FF2B5EF4-FFF2-40B4-BE49-F238E27FC236}">
                <a16:creationId xmlns:a16="http://schemas.microsoft.com/office/drawing/2014/main" id="{2A68C58A-3515-4F43-9322-D64BEED6175E}"/>
              </a:ext>
            </a:extLst>
          </p:cNvPr>
          <p:cNvSpPr/>
          <p:nvPr/>
        </p:nvSpPr>
        <p:spPr>
          <a:xfrm>
            <a:off x="1434159" y="2912040"/>
            <a:ext cx="5120753" cy="1631216"/>
          </a:xfrm>
          <a:prstGeom prst="rect">
            <a:avLst/>
          </a:prstGeom>
        </p:spPr>
        <p:txBody>
          <a:bodyPr wrap="square">
            <a:spAutoFit/>
          </a:bodyPr>
          <a:lstStyle/>
          <a:p>
            <a:pPr marL="457200" indent="-457200">
              <a:spcAft>
                <a:spcPts val="2400"/>
              </a:spcAft>
              <a:buFont typeface="+mj-lt"/>
              <a:buAutoNum type="arabicPeriod" startAt="6"/>
            </a:pPr>
            <a:r>
              <a:rPr lang="en-US" sz="2000" dirty="0">
                <a:solidFill>
                  <a:schemeClr val="tx1">
                    <a:lumMod val="75000"/>
                    <a:lumOff val="25000"/>
                  </a:schemeClr>
                </a:solidFill>
                <a:latin typeface="Trebuchet MS" panose="020B0603020202020204" pitchFamily="34" charset="0"/>
              </a:rPr>
              <a:t>Explicitly Acknowledge Underlying Biases and Political Preferences</a:t>
            </a:r>
          </a:p>
          <a:p>
            <a:pPr marL="457200" indent="-457200">
              <a:buFont typeface="+mj-lt"/>
              <a:buAutoNum type="arabicPeriod" startAt="6"/>
            </a:pPr>
            <a:r>
              <a:rPr lang="en-US" sz="2000" dirty="0">
                <a:solidFill>
                  <a:schemeClr val="tx1">
                    <a:lumMod val="75000"/>
                    <a:lumOff val="25000"/>
                  </a:schemeClr>
                </a:solidFill>
                <a:latin typeface="Trebuchet MS" panose="020B0603020202020204" pitchFamily="34" charset="0"/>
              </a:rPr>
              <a:t>Periodically Review and Critically Evaluate One’s Own Work</a:t>
            </a:r>
          </a:p>
        </p:txBody>
      </p:sp>
      <p:sp>
        <p:nvSpPr>
          <p:cNvPr id="7" name="TextBox 6">
            <a:extLst>
              <a:ext uri="{FF2B5EF4-FFF2-40B4-BE49-F238E27FC236}">
                <a16:creationId xmlns:a16="http://schemas.microsoft.com/office/drawing/2014/main" id="{76581D91-FC28-624E-BC59-9D54CCCD75BF}"/>
              </a:ext>
            </a:extLst>
          </p:cNvPr>
          <p:cNvSpPr txBox="1"/>
          <p:nvPr/>
        </p:nvSpPr>
        <p:spPr>
          <a:xfrm>
            <a:off x="2286562" y="850650"/>
            <a:ext cx="7615825" cy="1015663"/>
          </a:xfrm>
          <a:prstGeom prst="rect">
            <a:avLst/>
          </a:prstGeom>
          <a:noFill/>
        </p:spPr>
        <p:txBody>
          <a:bodyPr wrap="square" rtlCol="0">
            <a:spAutoFit/>
          </a:bodyPr>
          <a:lstStyle/>
          <a:p>
            <a:pPr algn="ctr"/>
            <a:r>
              <a:rPr lang="en-US" sz="3000" dirty="0">
                <a:latin typeface="Trebuchet MS" panose="020B0703020202090204" pitchFamily="34" charset="0"/>
              </a:rPr>
              <a:t>Seven Suggested Remedies: </a:t>
            </a:r>
          </a:p>
          <a:p>
            <a:pPr algn="ctr"/>
            <a:r>
              <a:rPr lang="en-US" sz="3000" dirty="0">
                <a:latin typeface="Trebuchet MS" panose="020B0703020202090204" pitchFamily="34" charset="0"/>
              </a:rPr>
              <a:t>The Culture Shift</a:t>
            </a:r>
          </a:p>
        </p:txBody>
      </p:sp>
      <p:pic>
        <p:nvPicPr>
          <p:cNvPr id="4098" name="Picture 2" descr="Confirmation Bias And the Power of Disconfirming Evidence">
            <a:extLst>
              <a:ext uri="{FF2B5EF4-FFF2-40B4-BE49-F238E27FC236}">
                <a16:creationId xmlns:a16="http://schemas.microsoft.com/office/drawing/2014/main" id="{A399E52E-A791-2945-BFB0-E2F4DE053C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767" t="7893" r="19904" b="10135"/>
          <a:stretch/>
        </p:blipFill>
        <p:spPr bwMode="auto">
          <a:xfrm>
            <a:off x="6094474" y="1895953"/>
            <a:ext cx="4872624" cy="3663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2605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pic>
        <p:nvPicPr>
          <p:cNvPr id="5122" name="Picture 2" descr="The U.S. Army/Marine Corps Counterinsurgency Field Manual: Sewall, Sarah,  Nagl, John A., Petraeus, David H.: 9781626544239: Amazon.com: Books">
            <a:extLst>
              <a:ext uri="{FF2B5EF4-FFF2-40B4-BE49-F238E27FC236}">
                <a16:creationId xmlns:a16="http://schemas.microsoft.com/office/drawing/2014/main" id="{1C068A28-2200-3442-84F8-CD65D52BC2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8004" y="2066850"/>
            <a:ext cx="3033661" cy="39204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DE4B6F1-8FED-794F-8562-03BB56E31DD8}"/>
              </a:ext>
            </a:extLst>
          </p:cNvPr>
          <p:cNvSpPr txBox="1"/>
          <p:nvPr/>
        </p:nvSpPr>
        <p:spPr>
          <a:xfrm>
            <a:off x="1864089" y="870726"/>
            <a:ext cx="8460770" cy="553998"/>
          </a:xfrm>
          <a:prstGeom prst="rect">
            <a:avLst/>
          </a:prstGeom>
          <a:noFill/>
        </p:spPr>
        <p:txBody>
          <a:bodyPr wrap="square" rtlCol="0">
            <a:spAutoFit/>
          </a:bodyPr>
          <a:lstStyle/>
          <a:p>
            <a:pPr algn="ctr"/>
            <a:r>
              <a:rPr lang="en-US" sz="3000" dirty="0">
                <a:latin typeface="Trebuchet MS" panose="020B0703020202090204" pitchFamily="34" charset="0"/>
              </a:rPr>
              <a:t>The Risks of Mythmaking for Policy Engagement</a:t>
            </a:r>
          </a:p>
        </p:txBody>
      </p:sp>
      <p:sp>
        <p:nvSpPr>
          <p:cNvPr id="9" name="Rectangle 8">
            <a:extLst>
              <a:ext uri="{FF2B5EF4-FFF2-40B4-BE49-F238E27FC236}">
                <a16:creationId xmlns:a16="http://schemas.microsoft.com/office/drawing/2014/main" id="{3DF45F31-7FD7-F443-9DD1-0D942373548C}"/>
              </a:ext>
            </a:extLst>
          </p:cNvPr>
          <p:cNvSpPr/>
          <p:nvPr/>
        </p:nvSpPr>
        <p:spPr>
          <a:xfrm>
            <a:off x="973721" y="2886860"/>
            <a:ext cx="5120753" cy="2246769"/>
          </a:xfrm>
          <a:prstGeom prst="rect">
            <a:avLst/>
          </a:prstGeom>
        </p:spPr>
        <p:txBody>
          <a:bodyPr wrap="square">
            <a:spAutoFit/>
          </a:bodyPr>
          <a:lstStyle/>
          <a:p>
            <a:pPr marL="342900" indent="-342900">
              <a:spcAft>
                <a:spcPts val="2400"/>
              </a:spcAft>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Myth-making to Justify Particular Policies</a:t>
            </a:r>
          </a:p>
          <a:p>
            <a:pPr marL="342900" indent="-342900">
              <a:buFont typeface="Arial" panose="020B0604020202020204" pitchFamily="34" charset="0"/>
              <a:buChar char="•"/>
            </a:pPr>
            <a:r>
              <a:rPr lang="en-US" sz="2000" dirty="0">
                <a:solidFill>
                  <a:schemeClr val="tx1">
                    <a:lumMod val="75000"/>
                    <a:lumOff val="25000"/>
                  </a:schemeClr>
                </a:solidFill>
                <a:latin typeface="Trebuchet MS" panose="020B0603020202020204" pitchFamily="34" charset="0"/>
              </a:rPr>
              <a:t>Counterinsurgency as Antithetical to the Democratic Systems that Special Forces Seek to Defend</a:t>
            </a:r>
          </a:p>
          <a:p>
            <a:pPr algn="ctr"/>
            <a:endParaRPr lang="en-US" sz="2000" dirty="0">
              <a:solidFill>
                <a:schemeClr val="tx1">
                  <a:lumMod val="75000"/>
                  <a:lumOff val="25000"/>
                </a:schemeClr>
              </a:solidFill>
              <a:latin typeface="Trebuchet MS" panose="020B0603020202020204" pitchFamily="34" charset="0"/>
            </a:endParaRPr>
          </a:p>
        </p:txBody>
      </p:sp>
    </p:spTree>
    <p:extLst>
      <p:ext uri="{BB962C8B-B14F-4D97-AF65-F5344CB8AC3E}">
        <p14:creationId xmlns:p14="http://schemas.microsoft.com/office/powerpoint/2010/main" val="244141756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5" name="Rectangle 4">
            <a:extLst>
              <a:ext uri="{FF2B5EF4-FFF2-40B4-BE49-F238E27FC236}">
                <a16:creationId xmlns:a16="http://schemas.microsoft.com/office/drawing/2014/main" id="{E47FFE58-44B6-D844-8068-9F72A07B0979}"/>
              </a:ext>
            </a:extLst>
          </p:cNvPr>
          <p:cNvSpPr/>
          <p:nvPr/>
        </p:nvSpPr>
        <p:spPr>
          <a:xfrm>
            <a:off x="664583" y="1727650"/>
            <a:ext cx="5061036" cy="4508927"/>
          </a:xfrm>
          <a:prstGeom prst="rect">
            <a:avLst/>
          </a:prstGeom>
        </p:spPr>
        <p:txBody>
          <a:bodyPr wrap="square">
            <a:spAutoFit/>
          </a:bodyPr>
          <a:lstStyle/>
          <a:p>
            <a:pPr marL="122238">
              <a:spcBef>
                <a:spcPts val="600"/>
              </a:spcBef>
              <a:buSzPct val="100000"/>
            </a:pPr>
            <a:r>
              <a:rPr lang="en-US" altLang="en-US" dirty="0">
                <a:solidFill>
                  <a:schemeClr val="tx1">
                    <a:lumMod val="75000"/>
                    <a:lumOff val="25000"/>
                  </a:schemeClr>
                </a:solidFill>
                <a:latin typeface="Trebuchet MS" panose="020B0703020202090204" pitchFamily="34" charset="0"/>
              </a:rPr>
              <a:t>The US will:</a:t>
            </a:r>
          </a:p>
          <a:p>
            <a:pPr marL="409575" lvl="1" indent="-246063">
              <a:spcBef>
                <a:spcPts val="600"/>
              </a:spcBef>
              <a:buSzPct val="100000"/>
              <a:buFont typeface="Arial" panose="020B0604020202020204" pitchFamily="34" charset="0"/>
              <a:buChar char="•"/>
            </a:pPr>
            <a:r>
              <a:rPr lang="en-US" altLang="en-US" dirty="0">
                <a:solidFill>
                  <a:schemeClr val="tx1">
                    <a:lumMod val="75000"/>
                    <a:lumOff val="25000"/>
                  </a:schemeClr>
                </a:solidFill>
                <a:latin typeface="Trebuchet MS" panose="020B0703020202090204" pitchFamily="34" charset="0"/>
              </a:rPr>
              <a:t>“</a:t>
            </a:r>
            <a:r>
              <a:rPr lang="en-US" altLang="ja-JP" dirty="0">
                <a:solidFill>
                  <a:schemeClr val="tx1">
                    <a:lumMod val="75000"/>
                    <a:lumOff val="25000"/>
                  </a:schemeClr>
                </a:solidFill>
                <a:latin typeface="Trebuchet MS" panose="020B0703020202090204" pitchFamily="34" charset="0"/>
              </a:rPr>
              <a:t>rid the world of an evil dictator”</a:t>
            </a:r>
          </a:p>
          <a:p>
            <a:pPr marL="409575" lvl="1" indent="-246063">
              <a:spcBef>
                <a:spcPts val="600"/>
              </a:spcBef>
              <a:buSzPct val="100000"/>
              <a:buFont typeface="Arial" panose="020B0604020202020204" pitchFamily="34" charset="0"/>
              <a:buChar char="•"/>
            </a:pPr>
            <a:r>
              <a:rPr lang="en-US" altLang="en-US" dirty="0">
                <a:solidFill>
                  <a:schemeClr val="tx1">
                    <a:lumMod val="75000"/>
                    <a:lumOff val="25000"/>
                  </a:schemeClr>
                </a:solidFill>
                <a:latin typeface="Trebuchet MS" panose="020B0703020202090204" pitchFamily="34" charset="0"/>
              </a:rPr>
              <a:t>“</a:t>
            </a:r>
            <a:r>
              <a:rPr lang="en-US" altLang="ja-JP" dirty="0">
                <a:solidFill>
                  <a:schemeClr val="tx1">
                    <a:lumMod val="75000"/>
                    <a:lumOff val="25000"/>
                  </a:schemeClr>
                </a:solidFill>
                <a:latin typeface="Trebuchet MS" panose="020B0703020202090204" pitchFamily="34" charset="0"/>
              </a:rPr>
              <a:t>be greeted with candy and flowers</a:t>
            </a:r>
            <a:r>
              <a:rPr lang="en-US" altLang="en-US" dirty="0">
                <a:solidFill>
                  <a:schemeClr val="tx1">
                    <a:lumMod val="75000"/>
                    <a:lumOff val="25000"/>
                  </a:schemeClr>
                </a:solidFill>
                <a:latin typeface="Trebuchet MS" panose="020B0703020202090204" pitchFamily="34" charset="0"/>
              </a:rPr>
              <a:t>”</a:t>
            </a:r>
            <a:endParaRPr lang="en-US" altLang="ja-JP" dirty="0">
              <a:solidFill>
                <a:schemeClr val="tx1">
                  <a:lumMod val="75000"/>
                  <a:lumOff val="25000"/>
                </a:schemeClr>
              </a:solidFill>
              <a:latin typeface="Trebuchet MS" panose="020B0703020202090204" pitchFamily="34" charset="0"/>
            </a:endParaRPr>
          </a:p>
          <a:p>
            <a:pPr marL="409575" lvl="1" indent="-246063">
              <a:spcBef>
                <a:spcPts val="600"/>
              </a:spcBef>
              <a:buSzPct val="100000"/>
              <a:buFont typeface="Arial" panose="020B0604020202020204" pitchFamily="34" charset="0"/>
              <a:buChar char="•"/>
            </a:pPr>
            <a:r>
              <a:rPr lang="en-US" altLang="ja-JP" dirty="0">
                <a:solidFill>
                  <a:schemeClr val="tx1">
                    <a:lumMod val="75000"/>
                    <a:lumOff val="25000"/>
                  </a:schemeClr>
                </a:solidFill>
                <a:latin typeface="Trebuchet MS" panose="020B0703020202090204" pitchFamily="34" charset="0"/>
              </a:rPr>
              <a:t>“bring a wave of democratic change to the Middle East”</a:t>
            </a:r>
          </a:p>
          <a:p>
            <a:pPr marL="409575" lvl="1" indent="-246063">
              <a:spcBef>
                <a:spcPts val="600"/>
              </a:spcBef>
              <a:buSzPct val="100000"/>
              <a:buFont typeface="Arial" panose="020B0604020202020204" pitchFamily="34" charset="0"/>
              <a:buChar char="•"/>
            </a:pPr>
            <a:r>
              <a:rPr lang="en-US" altLang="en-US" dirty="0">
                <a:solidFill>
                  <a:schemeClr val="tx1">
                    <a:lumMod val="75000"/>
                    <a:lumOff val="25000"/>
                  </a:schemeClr>
                </a:solidFill>
                <a:latin typeface="Trebuchet MS" panose="020B0703020202090204" pitchFamily="34" charset="0"/>
              </a:rPr>
              <a:t>“</a:t>
            </a:r>
            <a:r>
              <a:rPr lang="en-US" altLang="ja-JP" dirty="0">
                <a:solidFill>
                  <a:schemeClr val="tx1">
                    <a:lumMod val="75000"/>
                    <a:lumOff val="25000"/>
                  </a:schemeClr>
                </a:solidFill>
                <a:latin typeface="Trebuchet MS" panose="020B0703020202090204" pitchFamily="34" charset="0"/>
              </a:rPr>
              <a:t>drain the swamp of support for jihadist terrorism”</a:t>
            </a:r>
          </a:p>
          <a:p>
            <a:pPr marL="409575" lvl="1" indent="-246063">
              <a:spcBef>
                <a:spcPts val="600"/>
              </a:spcBef>
              <a:buSzPct val="100000"/>
              <a:buFont typeface="Arial" panose="020B0604020202020204" pitchFamily="34" charset="0"/>
              <a:buChar char="•"/>
            </a:pPr>
            <a:r>
              <a:rPr lang="en-US" altLang="en-US" dirty="0">
                <a:solidFill>
                  <a:schemeClr val="tx1">
                    <a:lumMod val="75000"/>
                    <a:lumOff val="25000"/>
                  </a:schemeClr>
                </a:solidFill>
                <a:latin typeface="Trebuchet MS" panose="020B0703020202090204" pitchFamily="34" charset="0"/>
              </a:rPr>
              <a:t>demonstrate a new paradigm for the efficient use of military force</a:t>
            </a:r>
          </a:p>
          <a:p>
            <a:pPr marL="409575" lvl="1" indent="-246063">
              <a:spcBef>
                <a:spcPts val="600"/>
              </a:spcBef>
              <a:buSzPct val="100000"/>
              <a:buFont typeface="Arial" panose="020B0604020202020204" pitchFamily="34" charset="0"/>
              <a:buChar char="•"/>
            </a:pPr>
            <a:r>
              <a:rPr lang="en-US" altLang="en-US" dirty="0">
                <a:solidFill>
                  <a:schemeClr val="tx1">
                    <a:lumMod val="75000"/>
                    <a:lumOff val="25000"/>
                  </a:schemeClr>
                </a:solidFill>
                <a:latin typeface="Trebuchet MS" panose="020B0703020202090204" pitchFamily="34" charset="0"/>
              </a:rPr>
              <a:t>jump-start the Palestinian–Israeli peace process (</a:t>
            </a:r>
            <a:r>
              <a:rPr lang="en-US" altLang="ja-JP" dirty="0">
                <a:solidFill>
                  <a:schemeClr val="tx1">
                    <a:lumMod val="75000"/>
                    <a:lumOff val="25000"/>
                  </a:schemeClr>
                </a:solidFill>
                <a:latin typeface="Trebuchet MS" panose="020B0703020202090204" pitchFamily="34" charset="0"/>
              </a:rPr>
              <a:t>“the road to Jerusalem runs through Baghdad”)</a:t>
            </a:r>
          </a:p>
          <a:p>
            <a:pPr marL="409575" lvl="1" indent="-246063">
              <a:spcBef>
                <a:spcPts val="600"/>
              </a:spcBef>
              <a:buSzPct val="100000"/>
              <a:buFont typeface="Arial" panose="020B0604020202020204" pitchFamily="34" charset="0"/>
              <a:buChar char="•"/>
            </a:pPr>
            <a:r>
              <a:rPr lang="is-IS" altLang="en-US" dirty="0">
                <a:solidFill>
                  <a:schemeClr val="tx1">
                    <a:lumMod val="75000"/>
                    <a:lumOff val="25000"/>
                  </a:schemeClr>
                </a:solidFill>
                <a:latin typeface="Trebuchet MS" panose="020B0703020202090204" pitchFamily="34" charset="0"/>
              </a:rPr>
              <a:t>… </a:t>
            </a:r>
            <a:r>
              <a:rPr lang="en-US" altLang="en-US" dirty="0">
                <a:solidFill>
                  <a:schemeClr val="tx1">
                    <a:lumMod val="75000"/>
                    <a:lumOff val="25000"/>
                  </a:schemeClr>
                </a:solidFill>
                <a:latin typeface="Trebuchet MS" panose="020B0703020202090204" pitchFamily="34" charset="0"/>
              </a:rPr>
              <a:t>and pay for it all through Iraqi oil revenue</a:t>
            </a:r>
          </a:p>
        </p:txBody>
      </p:sp>
      <p:sp>
        <p:nvSpPr>
          <p:cNvPr id="7" name="TextBox 6">
            <a:extLst>
              <a:ext uri="{FF2B5EF4-FFF2-40B4-BE49-F238E27FC236}">
                <a16:creationId xmlns:a16="http://schemas.microsoft.com/office/drawing/2014/main" id="{43C99187-43D5-1241-986E-80226F30DB8D}"/>
              </a:ext>
            </a:extLst>
          </p:cNvPr>
          <p:cNvSpPr txBox="1"/>
          <p:nvPr/>
        </p:nvSpPr>
        <p:spPr>
          <a:xfrm>
            <a:off x="1864089" y="870726"/>
            <a:ext cx="8460770" cy="553998"/>
          </a:xfrm>
          <a:prstGeom prst="rect">
            <a:avLst/>
          </a:prstGeom>
          <a:noFill/>
        </p:spPr>
        <p:txBody>
          <a:bodyPr wrap="square" rtlCol="0">
            <a:spAutoFit/>
          </a:bodyPr>
          <a:lstStyle/>
          <a:p>
            <a:pPr algn="ctr"/>
            <a:r>
              <a:rPr lang="en-US" sz="3000" dirty="0">
                <a:latin typeface="Trebuchet MS" panose="020B0703020202090204" pitchFamily="34" charset="0"/>
              </a:rPr>
              <a:t>More Mythmaking: The Invasion of Iraq, 2003</a:t>
            </a:r>
          </a:p>
        </p:txBody>
      </p:sp>
      <p:pic>
        <p:nvPicPr>
          <p:cNvPr id="11" name="Picture 10">
            <a:extLst>
              <a:ext uri="{FF2B5EF4-FFF2-40B4-BE49-F238E27FC236}">
                <a16:creationId xmlns:a16="http://schemas.microsoft.com/office/drawing/2014/main" id="{F2E3FD49-D600-1045-B342-5FB0FDB39E98}"/>
              </a:ext>
              <a:ext uri="{C183D7F6-B498-43B3-948B-1728B52AA6E4}">
                <adec:decorative xmlns:adec="http://schemas.microsoft.com/office/drawing/2017/decorative" xmlns=""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4152" y="4860398"/>
            <a:ext cx="5882850" cy="874981"/>
          </a:xfrm>
          <a:prstGeom prst="rect">
            <a:avLst/>
          </a:prstGeom>
        </p:spPr>
      </p:pic>
      <p:pic>
        <p:nvPicPr>
          <p:cNvPr id="14" name="Picture 13">
            <a:extLst>
              <a:ext uri="{FF2B5EF4-FFF2-40B4-BE49-F238E27FC236}">
                <a16:creationId xmlns:a16="http://schemas.microsoft.com/office/drawing/2014/main" id="{EA957F3C-C126-6C47-B651-2714762AEAA0}"/>
              </a:ext>
              <a:ext uri="{C183D7F6-B498-43B3-948B-1728B52AA6E4}">
                <adec:decorative xmlns:adec="http://schemas.microsoft.com/office/drawing/2017/decorative" xmlns=""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4152" y="3582572"/>
            <a:ext cx="5882850" cy="912069"/>
          </a:xfrm>
          <a:prstGeom prst="rect">
            <a:avLst/>
          </a:prstGeom>
        </p:spPr>
      </p:pic>
      <p:pic>
        <p:nvPicPr>
          <p:cNvPr id="16" name="Picture 15" descr="Text&#10;&#10;Description automatically generated with medium confidence">
            <a:extLst>
              <a:ext uri="{FF2B5EF4-FFF2-40B4-BE49-F238E27FC236}">
                <a16:creationId xmlns:a16="http://schemas.microsoft.com/office/drawing/2014/main" id="{F80C8720-875C-EB43-A7E0-0CD5EDF121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4152" y="1982802"/>
            <a:ext cx="5684041" cy="942892"/>
          </a:xfrm>
          <a:prstGeom prst="rect">
            <a:avLst/>
          </a:prstGeom>
        </p:spPr>
      </p:pic>
    </p:spTree>
    <p:extLst>
      <p:ext uri="{BB962C8B-B14F-4D97-AF65-F5344CB8AC3E}">
        <p14:creationId xmlns:p14="http://schemas.microsoft.com/office/powerpoint/2010/main" val="377822638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022B4F598CE9843A996E62A1996F7CF" ma:contentTypeVersion="12" ma:contentTypeDescription="Create a new document." ma:contentTypeScope="" ma:versionID="e3099dae8c2cca40b285c304eaa1154a">
  <xsd:schema xmlns:xsd="http://www.w3.org/2001/XMLSchema" xmlns:xs="http://www.w3.org/2001/XMLSchema" xmlns:p="http://schemas.microsoft.com/office/2006/metadata/properties" xmlns:ns3="18b548e9-70e8-4133-8cda-fac1cf172f6e" xmlns:ns4="b837a97b-88bb-4511-9d49-15642e0c9c2d" targetNamespace="http://schemas.microsoft.com/office/2006/metadata/properties" ma:root="true" ma:fieldsID="d55c474a6ed7d735f2067f0fa470b56a" ns3:_="" ns4:_="">
    <xsd:import namespace="18b548e9-70e8-4133-8cda-fac1cf172f6e"/>
    <xsd:import namespace="b837a97b-88bb-4511-9d49-15642e0c9c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b548e9-70e8-4133-8cda-fac1cf172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37a97b-88bb-4511-9d49-15642e0c9c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1CFB52-DFFC-4031-9DA7-1E4492E631F1}">
  <ds:schemaRefs>
    <ds:schemaRef ds:uri="http://schemas.microsoft.com/sharepoint/v3/contenttype/forms"/>
  </ds:schemaRefs>
</ds:datastoreItem>
</file>

<file path=customXml/itemProps2.xml><?xml version="1.0" encoding="utf-8"?>
<ds:datastoreItem xmlns:ds="http://schemas.openxmlformats.org/officeDocument/2006/customXml" ds:itemID="{4E5E4440-DD77-48F2-A9FE-6CC8AB395714}">
  <ds:schemaRefs>
    <ds:schemaRef ds:uri="b837a97b-88bb-4511-9d49-15642e0c9c2d"/>
    <ds:schemaRef ds:uri="http://schemas.microsoft.com/office/2006/documentManagement/types"/>
    <ds:schemaRef ds:uri="http://purl.org/dc/terms/"/>
    <ds:schemaRef ds:uri="http://schemas.openxmlformats.org/package/2006/metadata/core-properties"/>
    <ds:schemaRef ds:uri="http://purl.org/dc/dcmitype/"/>
    <ds:schemaRef ds:uri="18b548e9-70e8-4133-8cda-fac1cf172f6e"/>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93F95307-9230-402E-AA32-B7F2FEA13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b548e9-70e8-4133-8cda-fac1cf172f6e"/>
    <ds:schemaRef ds:uri="b837a97b-88bb-4511-9d49-15642e0c9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838</TotalTime>
  <Words>2645</Words>
  <Application>Microsoft Office PowerPoint</Application>
  <PresentationFormat>Widescreen</PresentationFormat>
  <Paragraphs>117</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游ゴシック</vt:lpstr>
      <vt:lpstr>Arial</vt:lpstr>
      <vt:lpstr>Calibri</vt:lpstr>
      <vt:lpstr>Calibri Light</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Gergana Kostadinova</dc:creator>
  <cp:lastModifiedBy>Rachel Epstein</cp:lastModifiedBy>
  <cp:revision>51</cp:revision>
  <dcterms:created xsi:type="dcterms:W3CDTF">2021-04-30T21:37:55Z</dcterms:created>
  <dcterms:modified xsi:type="dcterms:W3CDTF">2021-05-28T20:22:24Z</dcterms:modified>
</cp:coreProperties>
</file>